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9"/>
  </p:notesMasterIdLst>
  <p:sldIdLst>
    <p:sldId id="256" r:id="rId2"/>
    <p:sldId id="3034" r:id="rId3"/>
    <p:sldId id="2927" r:id="rId4"/>
    <p:sldId id="3118" r:id="rId5"/>
    <p:sldId id="3119" r:id="rId6"/>
    <p:sldId id="3120" r:id="rId7"/>
    <p:sldId id="3139" r:id="rId8"/>
    <p:sldId id="3140" r:id="rId9"/>
    <p:sldId id="3121" r:id="rId10"/>
    <p:sldId id="3135" r:id="rId11"/>
    <p:sldId id="3137" r:id="rId12"/>
    <p:sldId id="3138" r:id="rId13"/>
    <p:sldId id="3124" r:id="rId14"/>
    <p:sldId id="3108" r:id="rId15"/>
    <p:sldId id="3095" r:id="rId16"/>
    <p:sldId id="3126" r:id="rId17"/>
    <p:sldId id="3122" r:id="rId18"/>
    <p:sldId id="3112" r:id="rId19"/>
    <p:sldId id="3123" r:id="rId20"/>
    <p:sldId id="268" r:id="rId21"/>
    <p:sldId id="3098" r:id="rId22"/>
    <p:sldId id="3097" r:id="rId23"/>
    <p:sldId id="3132" r:id="rId24"/>
    <p:sldId id="3116" r:id="rId25"/>
    <p:sldId id="2953" r:id="rId26"/>
    <p:sldId id="2954" r:id="rId27"/>
    <p:sldId id="2956" r:id="rId28"/>
    <p:sldId id="2955" r:id="rId29"/>
    <p:sldId id="3117" r:id="rId30"/>
    <p:sldId id="3096" r:id="rId31"/>
    <p:sldId id="3068" r:id="rId32"/>
    <p:sldId id="3115" r:id="rId33"/>
    <p:sldId id="3099" r:id="rId34"/>
    <p:sldId id="3106" r:id="rId35"/>
    <p:sldId id="3143" r:id="rId36"/>
    <p:sldId id="3134" r:id="rId37"/>
    <p:sldId id="3109" r:id="rId38"/>
    <p:sldId id="3089" r:id="rId39"/>
    <p:sldId id="3110" r:id="rId40"/>
    <p:sldId id="3111" r:id="rId41"/>
    <p:sldId id="3100" r:id="rId42"/>
    <p:sldId id="3101" r:id="rId43"/>
    <p:sldId id="3036" r:id="rId44"/>
    <p:sldId id="3012" r:id="rId45"/>
    <p:sldId id="3127" r:id="rId46"/>
    <p:sldId id="3094" r:id="rId47"/>
    <p:sldId id="3136" r:id="rId48"/>
    <p:sldId id="3103" r:id="rId49"/>
    <p:sldId id="3114" r:id="rId50"/>
    <p:sldId id="3033" r:id="rId51"/>
    <p:sldId id="3053" r:id="rId52"/>
    <p:sldId id="3084" r:id="rId53"/>
    <p:sldId id="3102" r:id="rId54"/>
    <p:sldId id="275" r:id="rId55"/>
    <p:sldId id="276" r:id="rId56"/>
    <p:sldId id="2928" r:id="rId57"/>
    <p:sldId id="3105" r:id="rId58"/>
    <p:sldId id="3113" r:id="rId59"/>
    <p:sldId id="392" r:id="rId60"/>
    <p:sldId id="3133" r:id="rId61"/>
    <p:sldId id="3129" r:id="rId62"/>
    <p:sldId id="3125" r:id="rId63"/>
    <p:sldId id="3128" r:id="rId64"/>
    <p:sldId id="3142" r:id="rId65"/>
    <p:sldId id="3141" r:id="rId66"/>
    <p:sldId id="3131" r:id="rId67"/>
    <p:sldId id="3130"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3034"/>
            <p14:sldId id="2927"/>
            <p14:sldId id="3118"/>
            <p14:sldId id="3119"/>
            <p14:sldId id="3120"/>
            <p14:sldId id="3139"/>
            <p14:sldId id="3140"/>
            <p14:sldId id="3121"/>
            <p14:sldId id="3135"/>
            <p14:sldId id="3137"/>
            <p14:sldId id="3138"/>
            <p14:sldId id="3124"/>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143"/>
            <p14:sldId id="3134"/>
            <p14:sldId id="3109"/>
            <p14:sldId id="3089"/>
            <p14:sldId id="3110"/>
            <p14:sldId id="3111"/>
            <p14:sldId id="3100"/>
            <p14:sldId id="3101"/>
            <p14:sldId id="3036"/>
            <p14:sldId id="3012"/>
            <p14:sldId id="3127"/>
            <p14:sldId id="3094"/>
            <p14:sldId id="3136"/>
            <p14:sldId id="3103"/>
            <p14:sldId id="3114"/>
            <p14:sldId id="3033"/>
            <p14:sldId id="3053"/>
            <p14:sldId id="3084"/>
            <p14:sldId id="3102"/>
            <p14:sldId id="275"/>
            <p14:sldId id="276"/>
            <p14:sldId id="2928"/>
            <p14:sldId id="3105"/>
            <p14:sldId id="3113"/>
            <p14:sldId id="392"/>
            <p14:sldId id="3133"/>
            <p14:sldId id="3129"/>
            <p14:sldId id="3125"/>
            <p14:sldId id="3128"/>
            <p14:sldId id="3142"/>
            <p14:sldId id="3141"/>
            <p14:sldId id="3131"/>
            <p14:sldId id="31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A3"/>
    <a:srgbClr val="FDC55C"/>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4"/>
    <p:restoredTop sz="89214"/>
  </p:normalViewPr>
  <p:slideViewPr>
    <p:cSldViewPr snapToGrid="0">
      <p:cViewPr varScale="1">
        <p:scale>
          <a:sx n="139" d="100"/>
          <a:sy n="139" d="100"/>
        </p:scale>
        <p:origin x="184" y="43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7037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xfrm>
            <a:off x="381000" y="685800"/>
            <a:ext cx="6096000" cy="3429000"/>
          </a:xfrm>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dirty="0">
              <a:cs typeface="Arial" panose="020B0604020202020204" pitchFamily="34" charset="0"/>
            </a:endParaRPr>
          </a:p>
        </p:txBody>
      </p:sp>
    </p:spTree>
    <p:extLst>
      <p:ext uri="{BB962C8B-B14F-4D97-AF65-F5344CB8AC3E}">
        <p14:creationId xmlns:p14="http://schemas.microsoft.com/office/powerpoint/2010/main" val="1697161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4663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71366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6393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42410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5810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9952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306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93512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286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7966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0101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00555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83672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9904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5037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6551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6398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4922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8864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86466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65384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43993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61</a:t>
            </a:fld>
            <a:endParaRPr lang="en-US"/>
          </a:p>
        </p:txBody>
      </p:sp>
    </p:spTree>
    <p:extLst>
      <p:ext uri="{BB962C8B-B14F-4D97-AF65-F5344CB8AC3E}">
        <p14:creationId xmlns:p14="http://schemas.microsoft.com/office/powerpoint/2010/main" val="34773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860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280527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11</a:t>
            </a:fld>
            <a:endParaRPr lang="en-US"/>
          </a:p>
        </p:txBody>
      </p:sp>
    </p:spTree>
    <p:extLst>
      <p:ext uri="{BB962C8B-B14F-4D97-AF65-F5344CB8AC3E}">
        <p14:creationId xmlns:p14="http://schemas.microsoft.com/office/powerpoint/2010/main" val="64510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12</a:t>
            </a:fld>
            <a:endParaRPr lang="en-US"/>
          </a:p>
        </p:txBody>
      </p:sp>
    </p:spTree>
    <p:extLst>
      <p:ext uri="{BB962C8B-B14F-4D97-AF65-F5344CB8AC3E}">
        <p14:creationId xmlns:p14="http://schemas.microsoft.com/office/powerpoint/2010/main" val="234166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143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535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5379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20458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4"/>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81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7" r:id="rId6"/>
    <p:sldLayoutId id="2147483660" r:id="rId7"/>
    <p:sldLayoutId id="2147483661" r:id="rId8"/>
    <p:sldLayoutId id="2147483662" r:id="rId9"/>
    <p:sldLayoutId id="214748366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6.xml"/><Relationship Id="rId16" Type="http://schemas.openxmlformats.org/officeDocument/2006/relationships/hyperlink" Target="https://en.wikipedia.org/wiki/Cryptanalysis" TargetMode="External"/><Relationship Id="rId20"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15.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youtu.be/nTJiL9N3ozs?t=6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hyperlink" Target="https://www.britannica.com/biography/Alan-Tur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youtu.be/YScIPA8RbVE?t=170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hyperlink" Target="https://youtu.be/YScIPA8RbVE?t=2040"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youtu.be/2ptFnIj71SM?t=213" TargetMode="External"/><Relationship Id="rId5" Type="http://schemas.openxmlformats.org/officeDocument/2006/relationships/image" Target="../media/image25.png"/><Relationship Id="rId4" Type="http://schemas.openxmlformats.org/officeDocument/2006/relationships/hyperlink" Target="https://youtu.be/2ptFnIj71SM?t=205" TargetMode="External"/><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28.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7.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29.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diagramLayout" Target="../diagrams/layout2.xml"/><Relationship Id="rId11" Type="http://schemas.openxmlformats.org/officeDocument/2006/relationships/image" Target="../media/image32.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31.png"/><Relationship Id="rId9" Type="http://schemas.microsoft.com/office/2007/relationships/diagramDrawing" Target="../diagrams/drawing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39.png"/><Relationship Id="rId9" Type="http://schemas.openxmlformats.org/officeDocument/2006/relationships/hyperlink" Target="https://mathworld.wolfram.com/FundamentalTheoremofArithmetic.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40.png"/><Relationship Id="rId9" Type="http://schemas.openxmlformats.org/officeDocument/2006/relationships/hyperlink" Target="https://en.wikipedia.org/wiki/Root_of_a_function"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14.xml"/><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youtu.be/1lGM5DEdMaw?t=238" TargetMode="External"/><Relationship Id="rId5" Type="http://schemas.openxmlformats.org/officeDocument/2006/relationships/image" Target="../media/image43.png"/><Relationship Id="rId4" Type="http://schemas.openxmlformats.org/officeDocument/2006/relationships/hyperlink" Target="https://youtu.be/1lGM5DEdMaw?t=3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47.gi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en.wikipedia.org/wiki/File:HomotopySmall.gif" TargetMode="External"/><Relationship Id="rId5" Type="http://schemas.openxmlformats.org/officeDocument/2006/relationships/image" Target="../media/image46.png"/><Relationship Id="rId4" Type="http://schemas.openxmlformats.org/officeDocument/2006/relationships/hyperlink" Target="https://en.wikipedia.org/wiki/Path_(topolog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hyperlink" Target="https://youtu.be/yvcCRcztQi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youtu.be/h7apO7q16V0?t=71"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hyperlink" Target="https://youtu.be/9u1q3lH7VbE?t=323" TargetMode="Externa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core.ac.uk/download/pdf/82625192.pdf" TargetMode="Externa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70.jpeg"/><Relationship Id="rId7" Type="http://schemas.openxmlformats.org/officeDocument/2006/relationships/image" Target="../media/image72.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hyperlink" Target="https://en.wikipedia.org/wiki/George_David_Birkhoff" TargetMode="External"/><Relationship Id="rId5" Type="http://schemas.openxmlformats.org/officeDocument/2006/relationships/image" Target="../media/image71.jpeg"/><Relationship Id="rId4" Type="http://schemas.openxmlformats.org/officeDocument/2006/relationships/hyperlink" Target="https://en.wikipedia.org/wiki/Garrett_Birkhoff"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80.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7.xml"/><Relationship Id="rId6" Type="http://schemas.openxmlformats.org/officeDocument/2006/relationships/image" Target="../media/image77.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79.jpeg"/><Relationship Id="rId4" Type="http://schemas.openxmlformats.org/officeDocument/2006/relationships/image" Target="../media/image76.jpeg"/><Relationship Id="rId9" Type="http://schemas.openxmlformats.org/officeDocument/2006/relationships/hyperlink" Target="https://www.facebook.com/CardinalLad/photos/a.674107509275250/1027520317267299/?type=1&amp;theate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iep.utm.edu/curry/"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8" Type="http://schemas.openxmlformats.org/officeDocument/2006/relationships/image" Target="../media/image89.tiff"/><Relationship Id="rId13" Type="http://schemas.openxmlformats.org/officeDocument/2006/relationships/hyperlink" Target="https://en.wikipedia.org/wiki/George_Lakoff" TargetMode="External"/><Relationship Id="rId18" Type="http://schemas.openxmlformats.org/officeDocument/2006/relationships/image" Target="../media/image94.jpeg"/><Relationship Id="rId3" Type="http://schemas.openxmlformats.org/officeDocument/2006/relationships/image" Target="../media/image86.png"/><Relationship Id="rId7" Type="http://schemas.openxmlformats.org/officeDocument/2006/relationships/hyperlink" Target="https://en.wikipedia.org/wiki/Thomas_Kuhn" TargetMode="External"/><Relationship Id="rId12" Type="http://schemas.openxmlformats.org/officeDocument/2006/relationships/image" Target="../media/image91.jpeg"/><Relationship Id="rId17" Type="http://schemas.openxmlformats.org/officeDocument/2006/relationships/hyperlink" Target="https://iep.utm.edu/curry/" TargetMode="External"/><Relationship Id="rId2" Type="http://schemas.openxmlformats.org/officeDocument/2006/relationships/image" Target="../media/image85.jpeg"/><Relationship Id="rId16" Type="http://schemas.openxmlformats.org/officeDocument/2006/relationships/image" Target="../media/image93.png"/><Relationship Id="rId20" Type="http://schemas.openxmlformats.org/officeDocument/2006/relationships/image" Target="../media/image95.jpeg"/><Relationship Id="rId1" Type="http://schemas.openxmlformats.org/officeDocument/2006/relationships/slideLayout" Target="../slideLayouts/slideLayout8.xml"/><Relationship Id="rId6" Type="http://schemas.openxmlformats.org/officeDocument/2006/relationships/image" Target="../media/image88.jpeg"/><Relationship Id="rId11" Type="http://schemas.openxmlformats.org/officeDocument/2006/relationships/hyperlink" Target="https://en.wikipedia.org/wiki/Judea_Pearl" TargetMode="External"/><Relationship Id="rId5" Type="http://schemas.openxmlformats.org/officeDocument/2006/relationships/image" Target="../media/image87.jpeg"/><Relationship Id="rId15" Type="http://schemas.openxmlformats.org/officeDocument/2006/relationships/hyperlink" Target="https://www.cs.toronto.edu/~hinton/absps/imagenet.pdf" TargetMode="External"/><Relationship Id="rId10" Type="http://schemas.openxmlformats.org/officeDocument/2006/relationships/image" Target="../media/image90.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92.jpeg"/></Relationships>
</file>

<file path=ppt/slides/_rels/slide44.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hyperlink" Target="https://youtu.be/vMo9vlkJ3p4" TargetMode="External"/><Relationship Id="rId4" Type="http://schemas.openxmlformats.org/officeDocument/2006/relationships/image" Target="../media/image97.jpeg"/></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hyperlink" Target="https://youtu.be/iJ7V1KXJpsE?t=1145" TargetMode="External"/><Relationship Id="rId1" Type="http://schemas.openxmlformats.org/officeDocument/2006/relationships/slideLayout" Target="../slideLayouts/slideLayout7.xml"/><Relationship Id="rId6" Type="http://schemas.openxmlformats.org/officeDocument/2006/relationships/hyperlink" Target="https://youtu.be/iJ7V1KXJpsE?t=1451" TargetMode="External"/><Relationship Id="rId5" Type="http://schemas.openxmlformats.org/officeDocument/2006/relationships/image" Target="../media/image101.png"/><Relationship Id="rId4" Type="http://schemas.openxmlformats.org/officeDocument/2006/relationships/hyperlink" Target="https://youtu.be/iJ7V1KXJpsE?t=1350" TargetMode="External"/><Relationship Id="rId9"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youtu.be/aircAruvnKk" TargetMode="Externa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107.gif"/><Relationship Id="rId13" Type="http://schemas.openxmlformats.org/officeDocument/2006/relationships/image" Target="../media/image111.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hyperlink" Target="https://youtu.be/DwAFZb8juMQ?t=3" TargetMode="External"/><Relationship Id="rId10"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108.png"/><Relationship Id="rId14" Type="http://schemas.openxmlformats.org/officeDocument/2006/relationships/hyperlink" Target="https://en.wikipedia.org/wiki/Category_theory#Natural_transformations_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hyperlink" Target="https://en.wikipedia.org/wiki/Dana_Scott" TargetMode="External"/><Relationship Id="rId5" Type="http://schemas.openxmlformats.org/officeDocument/2006/relationships/image" Target="../media/image113.jpeg"/><Relationship Id="rId4" Type="http://schemas.openxmlformats.org/officeDocument/2006/relationships/hyperlink" Target="https://www.britannica.com/biography/Dana-Scott"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7.jpeg"/><Relationship Id="rId5" Type="http://schemas.openxmlformats.org/officeDocument/2006/relationships/hyperlink" Target="https://en.wikipedia.org/wiki/Radhia_Cousot" TargetMode="External"/><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20.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youtu.be/eqJqhA8HSJ0" TargetMode="External"/><Relationship Id="rId4" Type="http://schemas.openxmlformats.org/officeDocument/2006/relationships/image" Target="../media/image121.png"/></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9.jpeg"/></Relationships>
</file>

<file path=ppt/slides/_rels/slide56.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3VQ382QG-y4?t=2195"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3" Type="http://schemas.openxmlformats.org/officeDocument/2006/relationships/image" Target="../media/image89.tiff"/><Relationship Id="rId18" Type="http://schemas.openxmlformats.org/officeDocument/2006/relationships/image" Target="../media/image133.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43.jpeg"/><Relationship Id="rId21" Type="http://schemas.openxmlformats.org/officeDocument/2006/relationships/image" Target="../media/image90.jpeg"/><Relationship Id="rId34" Type="http://schemas.openxmlformats.org/officeDocument/2006/relationships/hyperlink" Target="http://github.com/" TargetMode="External"/><Relationship Id="rId7" Type="http://schemas.openxmlformats.org/officeDocument/2006/relationships/image" Target="../media/image127.tiff"/><Relationship Id="rId2" Type="http://schemas.openxmlformats.org/officeDocument/2006/relationships/image" Target="../media/image124.tiff"/><Relationship Id="rId16" Type="http://schemas.openxmlformats.org/officeDocument/2006/relationships/image" Target="../media/image132.png"/><Relationship Id="rId20" Type="http://schemas.openxmlformats.org/officeDocument/2006/relationships/hyperlink" Target="https://awards.acm.org/about/2018-turing" TargetMode="External"/><Relationship Id="rId29" Type="http://schemas.openxmlformats.org/officeDocument/2006/relationships/image" Target="../media/image138.png"/><Relationship Id="rId41" Type="http://schemas.openxmlformats.org/officeDocument/2006/relationships/image" Target="../media/image144.jpeg"/><Relationship Id="rId1" Type="http://schemas.openxmlformats.org/officeDocument/2006/relationships/slideLayout" Target="../slideLayouts/slideLayout10.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42.png"/><Relationship Id="rId40" Type="http://schemas.openxmlformats.org/officeDocument/2006/relationships/hyperlink" Target="https://iep.utm.edu/curry/" TargetMode="External"/><Relationship Id="rId5" Type="http://schemas.openxmlformats.org/officeDocument/2006/relationships/image" Target="../media/image126.png"/><Relationship Id="rId15" Type="http://schemas.openxmlformats.org/officeDocument/2006/relationships/image" Target="../media/image131.png"/><Relationship Id="rId23" Type="http://schemas.openxmlformats.org/officeDocument/2006/relationships/image" Target="../media/image135.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129.tiff"/><Relationship Id="rId19" Type="http://schemas.openxmlformats.org/officeDocument/2006/relationships/image" Target="../media/image134.tiff"/><Relationship Id="rId31" Type="http://schemas.openxmlformats.org/officeDocument/2006/relationships/image" Target="../media/image13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137.png"/><Relationship Id="rId30" Type="http://schemas.openxmlformats.org/officeDocument/2006/relationships/hyperlink" Target="https://www.blender.org/" TargetMode="External"/><Relationship Id="rId35" Type="http://schemas.openxmlformats.org/officeDocument/2006/relationships/image" Target="../media/image141.png"/><Relationship Id="rId8" Type="http://schemas.openxmlformats.org/officeDocument/2006/relationships/image" Target="../media/image128.tiff"/><Relationship Id="rId3" Type="http://schemas.openxmlformats.org/officeDocument/2006/relationships/image" Target="../media/image125.tiff"/><Relationship Id="rId12" Type="http://schemas.openxmlformats.org/officeDocument/2006/relationships/image" Target="../media/image130.tiff"/><Relationship Id="rId17" Type="http://schemas.openxmlformats.org/officeDocument/2006/relationships/hyperlink" Target="https://creativecommons.org/" TargetMode="External"/><Relationship Id="rId25" Type="http://schemas.openxmlformats.org/officeDocument/2006/relationships/image" Target="../media/image136.png"/><Relationship Id="rId33" Type="http://schemas.openxmlformats.org/officeDocument/2006/relationships/image" Target="../media/image140.png"/><Relationship Id="rId38" Type="http://schemas.openxmlformats.org/officeDocument/2006/relationships/image" Target="../media/image91.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gif"/><Relationship Id="rId2" Type="http://schemas.openxmlformats.org/officeDocument/2006/relationships/hyperlink" Target="https://en.wikipedia.org/wiki/Abacus" TargetMode="External"/><Relationship Id="rId1" Type="http://schemas.openxmlformats.org/officeDocument/2006/relationships/slideLayout" Target="../slideLayouts/slideLayout8.xml"/><Relationship Id="rId6" Type="http://schemas.openxmlformats.org/officeDocument/2006/relationships/hyperlink" Target="https://www.nand2tetris.org/software?ref=codebldr" TargetMode="External"/><Relationship Id="rId5" Type="http://schemas.openxmlformats.org/officeDocument/2006/relationships/image" Target="../media/image7.jpeg"/><Relationship Id="rId4" Type="http://schemas.openxmlformats.org/officeDocument/2006/relationships/hyperlink" Target="https://www.globaltimes.cn/content/1118908.s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youtu.be/q9bzrCKgax0" TargetMode="External"/><Relationship Id="rId1" Type="http://schemas.openxmlformats.org/officeDocument/2006/relationships/slideLayout" Target="../slideLayouts/slideLayout10.xml"/><Relationship Id="rId5" Type="http://schemas.openxmlformats.org/officeDocument/2006/relationships/image" Target="../media/image146.png"/><Relationship Id="rId4" Type="http://schemas.openxmlformats.org/officeDocument/2006/relationships/hyperlink" Target="https://www.youtube.com/channel/UCzBjutX2PmitNF4avysL-vg"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50.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8.xml"/><Relationship Id="rId6" Type="http://schemas.openxmlformats.org/officeDocument/2006/relationships/image" Target="../media/image149.jpeg"/><Relationship Id="rId5" Type="http://schemas.openxmlformats.org/officeDocument/2006/relationships/image" Target="../media/image148.jpeg"/><Relationship Id="rId4" Type="http://schemas.openxmlformats.org/officeDocument/2006/relationships/image" Target="../media/image147.jpeg"/></Relationships>
</file>

<file path=ppt/slides/_rels/slide6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youtu.be/_R6mLtJHT88?t=1004" TargetMode="External"/><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52.png"/><Relationship Id="rId4" Type="http://schemas.openxmlformats.org/officeDocument/2006/relationships/hyperlink" Target="https://github.com/sifive/freedom-tool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youtu.be/SGKw56BJnXk"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youtu.be/qHuUazkUcnU"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7.xml"/><Relationship Id="rId4" Type="http://schemas.openxmlformats.org/officeDocument/2006/relationships/image" Target="../media/image155.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phys.org/news/2014-08-maxwell-demon-mutual.html" TargetMode="External"/><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21</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Final Presentation</a:t>
            </a:r>
            <a:br>
              <a:rPr lang="en-US" sz="2400" dirty="0"/>
            </a:br>
            <a:r>
              <a:rPr lang="en-US" sz="2400" dirty="0"/>
              <a:t>Week 15</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1196" y="246828"/>
            <a:ext cx="6301726" cy="646331"/>
          </a:xfrm>
          <a:prstGeom prst="rect">
            <a:avLst/>
          </a:prstGeom>
          <a:noFill/>
        </p:spPr>
        <p:txBody>
          <a:bodyPr wrap="none" rtlCol="0">
            <a:spAutoFit/>
          </a:bodyPr>
          <a:lstStyle/>
          <a:p>
            <a:pPr algn="ctr" defTabSz="914378">
              <a:defRPr/>
            </a:pPr>
            <a:r>
              <a:rPr lang="en-US" sz="36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10</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870265" y="1130056"/>
            <a:ext cx="3403496" cy="1015663"/>
          </a:xfrm>
          <a:prstGeom prst="rect">
            <a:avLst/>
          </a:prstGeom>
          <a:solidFill>
            <a:schemeClr val="lt1"/>
          </a:solidFill>
        </p:spPr>
        <p:txBody>
          <a:bodyPr wrap="none" rtlCol="0">
            <a:spAutoFit/>
          </a:bodyPr>
          <a:lstStyle/>
          <a:p>
            <a:pPr algn="ctr"/>
            <a:r>
              <a:rPr lang="en-US" sz="2000" dirty="0"/>
              <a:t> Anti-Symmetric Functions.</a:t>
            </a:r>
          </a:p>
          <a:p>
            <a:pPr algn="ctr"/>
            <a:endParaRPr lang="en-US" sz="2000" dirty="0"/>
          </a:p>
          <a:p>
            <a:pPr algn="ctr"/>
            <a:r>
              <a:rPr lang="en-US" sz="2000"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6506308" y="870074"/>
          <a:ext cx="2496809" cy="1424940"/>
        </p:xfrm>
        <a:graphic>
          <a:graphicData uri="http://schemas.openxmlformats.org/drawingml/2006/table">
            <a:tbl>
              <a:tblPr/>
              <a:tblGrid>
                <a:gridCol w="178432">
                  <a:extLst>
                    <a:ext uri="{9D8B030D-6E8A-4147-A177-3AD203B41FA5}">
                      <a16:colId xmlns:a16="http://schemas.microsoft.com/office/drawing/2014/main" val="1719949047"/>
                    </a:ext>
                  </a:extLst>
                </a:gridCol>
                <a:gridCol w="199181">
                  <a:extLst>
                    <a:ext uri="{9D8B030D-6E8A-4147-A177-3AD203B41FA5}">
                      <a16:colId xmlns:a16="http://schemas.microsoft.com/office/drawing/2014/main" val="210217079"/>
                    </a:ext>
                  </a:extLst>
                </a:gridCol>
                <a:gridCol w="390062">
                  <a:extLst>
                    <a:ext uri="{9D8B030D-6E8A-4147-A177-3AD203B41FA5}">
                      <a16:colId xmlns:a16="http://schemas.microsoft.com/office/drawing/2014/main" val="3058161488"/>
                    </a:ext>
                  </a:extLst>
                </a:gridCol>
                <a:gridCol w="356865">
                  <a:extLst>
                    <a:ext uri="{9D8B030D-6E8A-4147-A177-3AD203B41FA5}">
                      <a16:colId xmlns:a16="http://schemas.microsoft.com/office/drawing/2014/main" val="2869884615"/>
                    </a:ext>
                  </a:extLst>
                </a:gridCol>
                <a:gridCol w="369314">
                  <a:extLst>
                    <a:ext uri="{9D8B030D-6E8A-4147-A177-3AD203B41FA5}">
                      <a16:colId xmlns:a16="http://schemas.microsoft.com/office/drawing/2014/main" val="1440395238"/>
                    </a:ext>
                  </a:extLst>
                </a:gridCol>
                <a:gridCol w="356865">
                  <a:extLst>
                    <a:ext uri="{9D8B030D-6E8A-4147-A177-3AD203B41FA5}">
                      <a16:colId xmlns:a16="http://schemas.microsoft.com/office/drawing/2014/main" val="1128812500"/>
                    </a:ext>
                  </a:extLst>
                </a:gridCol>
                <a:gridCol w="327818">
                  <a:extLst>
                    <a:ext uri="{9D8B030D-6E8A-4147-A177-3AD203B41FA5}">
                      <a16:colId xmlns:a16="http://schemas.microsoft.com/office/drawing/2014/main" val="1804128481"/>
                    </a:ext>
                  </a:extLst>
                </a:gridCol>
                <a:gridCol w="318274">
                  <a:extLst>
                    <a:ext uri="{9D8B030D-6E8A-4147-A177-3AD203B41FA5}">
                      <a16:colId xmlns:a16="http://schemas.microsoft.com/office/drawing/2014/main" val="565161167"/>
                    </a:ext>
                  </a:extLst>
                </a:gridCol>
              </a:tblGrid>
              <a:tr h="403860">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Not(A and 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and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255270">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4915975" y="3523512"/>
            <a:ext cx="3915874" cy="1247464"/>
            <a:chOff x="6554633" y="4698016"/>
            <a:chExt cx="5221165" cy="1663286"/>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38555"/>
            </a:xfrm>
            <a:prstGeom prst="rect">
              <a:avLst/>
            </a:prstGeom>
            <a:noFill/>
          </p:spPr>
          <p:txBody>
            <a:bodyPr wrap="square" rtlCol="0">
              <a:spAutoFit/>
            </a:bodyPr>
            <a:lstStyle/>
            <a:p>
              <a:r>
                <a:rPr lang="en-US" sz="1050" b="1" dirty="0"/>
                <a:t>Course note of Prof. </a:t>
              </a:r>
              <a:r>
                <a:rPr lang="en-US" sz="1050" b="1" dirty="0">
                  <a:hlinkClick r:id="rId5"/>
                </a:rPr>
                <a:t>Jean </a:t>
              </a:r>
              <a:r>
                <a:rPr lang="en-US" sz="1050" b="1" dirty="0" err="1">
                  <a:hlinkClick r:id="rId5"/>
                </a:rPr>
                <a:t>Gallier</a:t>
              </a:r>
              <a:endParaRPr lang="en-TW" sz="105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554461" y="2116044"/>
            <a:ext cx="4109290" cy="2701826"/>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162962" y="4804712"/>
            <a:ext cx="2892286" cy="253916"/>
          </a:xfrm>
          <a:prstGeom prst="rect">
            <a:avLst/>
          </a:prstGeom>
          <a:noFill/>
        </p:spPr>
        <p:txBody>
          <a:bodyPr wrap="square" rtlCol="0">
            <a:spAutoFit/>
          </a:bodyPr>
          <a:lstStyle/>
          <a:p>
            <a:pPr algn="ctr"/>
            <a:r>
              <a:rPr lang="en-US" sz="1050" b="1" dirty="0">
                <a:hlinkClick r:id="rId6"/>
              </a:rPr>
              <a:t>OnlineMathLearning.com</a:t>
            </a:r>
            <a:endParaRPr lang="en-TW" sz="105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5674363" y="2588971"/>
            <a:ext cx="2008883" cy="577081"/>
          </a:xfrm>
          <a:prstGeom prst="rect">
            <a:avLst/>
          </a:prstGeom>
          <a:noFill/>
        </p:spPr>
        <p:txBody>
          <a:bodyPr wrap="none" rtlCol="0">
            <a:spAutoFit/>
          </a:bodyPr>
          <a:lstStyle/>
          <a:p>
            <a:r>
              <a:rPr lang="en-TW" sz="1050" dirty="0"/>
              <a:t>Prof. Dasgupta:</a:t>
            </a:r>
          </a:p>
          <a:p>
            <a:r>
              <a:rPr lang="en-TW" sz="1050" dirty="0"/>
              <a:t>A core idea in Tensor Algebra:</a:t>
            </a:r>
          </a:p>
          <a:p>
            <a:r>
              <a:rPr lang="en-TW" sz="1050" dirty="0"/>
              <a:t>Co-Variant and Contra-Variant</a:t>
            </a:r>
          </a:p>
        </p:txBody>
      </p:sp>
    </p:spTree>
    <p:extLst>
      <p:ext uri="{BB962C8B-B14F-4D97-AF65-F5344CB8AC3E}">
        <p14:creationId xmlns:p14="http://schemas.microsoft.com/office/powerpoint/2010/main" val="4224679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4337" y="246828"/>
            <a:ext cx="6795450" cy="646331"/>
          </a:xfrm>
          <a:prstGeom prst="rect">
            <a:avLst/>
          </a:prstGeom>
          <a:noFill/>
        </p:spPr>
        <p:txBody>
          <a:bodyPr wrap="none" rtlCol="0">
            <a:spAutoFit/>
          </a:bodyPr>
          <a:lstStyle/>
          <a:p>
            <a:pPr algn="ctr" defTabSz="914378">
              <a:defRPr/>
            </a:pPr>
            <a:r>
              <a:rPr lang="en-US" sz="36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203423" y="4808823"/>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5222790" y="3186841"/>
            <a:ext cx="3437792" cy="900246"/>
          </a:xfrm>
          <a:prstGeom prst="rect">
            <a:avLst/>
          </a:prstGeom>
          <a:noFill/>
        </p:spPr>
        <p:txBody>
          <a:bodyPr wrap="square" rtlCol="0">
            <a:spAutoFit/>
          </a:bodyPr>
          <a:lstStyle/>
          <a:p>
            <a:r>
              <a:rPr lang="en-TW" sz="1050" dirty="0">
                <a:hlinkClick r:id="rId4"/>
              </a:rPr>
              <a:t>Claude Shannon </a:t>
            </a:r>
            <a:r>
              <a:rPr lang="en-TW" sz="1050" dirty="0"/>
              <a:t>linked:</a:t>
            </a:r>
          </a:p>
          <a:p>
            <a:pPr marL="257175" indent="-257175">
              <a:buAutoNum type="arabicPeriod"/>
            </a:pPr>
            <a:r>
              <a:rPr lang="en-TW" sz="1050" dirty="0"/>
              <a:t>Applied Boolean Algebra to Circuit Design</a:t>
            </a:r>
          </a:p>
          <a:p>
            <a:pPr marL="257175" indent="-257175">
              <a:buAutoNum type="arabicPeriod"/>
            </a:pPr>
            <a:r>
              <a:rPr lang="en-TW" sz="1050" dirty="0"/>
              <a:t> A way to name the possibility space,</a:t>
            </a:r>
          </a:p>
          <a:p>
            <a:r>
              <a:rPr lang="en-US" sz="1050" dirty="0"/>
              <a:t>W</a:t>
            </a:r>
            <a:r>
              <a:rPr lang="en-TW" sz="1050"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6018142" y="1136910"/>
            <a:ext cx="1281740" cy="1806087"/>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7447787" y="1142877"/>
            <a:ext cx="1555329" cy="2123658"/>
          </a:xfrm>
          <a:prstGeom prst="rect">
            <a:avLst/>
          </a:prstGeom>
          <a:noFill/>
        </p:spPr>
        <p:txBody>
          <a:bodyPr wrap="square" rtlCol="0">
            <a:spAutoFit/>
          </a:bodyPr>
          <a:lstStyle/>
          <a:p>
            <a:r>
              <a:rPr lang="en-US" sz="600" b="1" dirty="0"/>
              <a:t>Claude Elwood Shannon: </a:t>
            </a:r>
            <a:r>
              <a:rPr lang="en-US" sz="600" dirty="0"/>
              <a:t>known as "the father of </a:t>
            </a:r>
            <a:r>
              <a:rPr lang="en-US" sz="600" dirty="0">
                <a:hlinkClick r:id="rId6" tooltip="Information theory"/>
              </a:rPr>
              <a:t>information theory</a:t>
            </a:r>
            <a:r>
              <a:rPr lang="en-US" sz="600" dirty="0"/>
              <a:t>".</a:t>
            </a:r>
            <a:r>
              <a:rPr lang="en-US" sz="600" baseline="30000" dirty="0">
                <a:hlinkClick r:id="rId7"/>
              </a:rPr>
              <a:t>[1]</a:t>
            </a:r>
            <a:r>
              <a:rPr lang="en-US" sz="600" baseline="30000" dirty="0">
                <a:hlinkClick r:id="rId8"/>
              </a:rPr>
              <a:t>[2]</a:t>
            </a:r>
            <a:r>
              <a:rPr lang="en-US" sz="600" dirty="0"/>
              <a:t> Shannon is noted for having founded information theory with a landmark paper, "</a:t>
            </a:r>
            <a:r>
              <a:rPr lang="en-US" sz="600" dirty="0">
                <a:hlinkClick r:id="rId9" tooltip="A Mathematical Theory of Communication"/>
              </a:rPr>
              <a:t>A Mathematical Theory of Communication</a:t>
            </a:r>
            <a:r>
              <a:rPr lang="en-US" sz="600" dirty="0"/>
              <a:t>", which he published in 1948.</a:t>
            </a:r>
          </a:p>
          <a:p>
            <a:r>
              <a:rPr lang="en-US" sz="600" dirty="0"/>
              <a:t>He is also well known for founding </a:t>
            </a:r>
            <a:r>
              <a:rPr lang="en-US" sz="600" dirty="0">
                <a:hlinkClick r:id="rId10" tooltip="Digital circuit"/>
              </a:rPr>
              <a:t>digital circuit</a:t>
            </a:r>
            <a:r>
              <a:rPr lang="en-US" sz="600" dirty="0"/>
              <a:t> design theory in 1937, when—as a 21-year-old </a:t>
            </a:r>
            <a:r>
              <a:rPr lang="en-US" sz="600" dirty="0">
                <a:hlinkClick r:id="rId11" tooltip="Master's degree"/>
              </a:rPr>
              <a:t>master's degree</a:t>
            </a:r>
            <a:r>
              <a:rPr lang="en-US" sz="600" dirty="0"/>
              <a:t> student at the </a:t>
            </a:r>
            <a:r>
              <a:rPr lang="en-US" sz="600" dirty="0">
                <a:hlinkClick r:id="rId12" tooltip="Massachusetts Institute of Technology"/>
              </a:rPr>
              <a:t>Massachusetts Institute of Technology</a:t>
            </a:r>
            <a:r>
              <a:rPr lang="en-US" sz="600" dirty="0"/>
              <a:t> (MIT)—he wrote </a:t>
            </a:r>
            <a:r>
              <a:rPr lang="en-US" sz="600" dirty="0">
                <a:hlinkClick r:id="rId13" tooltip="A Symbolic Analysis of Relay and Switching Circuits"/>
              </a:rPr>
              <a:t>his thesis</a:t>
            </a:r>
            <a:r>
              <a:rPr lang="en-US" sz="600" dirty="0"/>
              <a:t> demonstrating that electrical applications of </a:t>
            </a:r>
            <a:r>
              <a:rPr lang="en-US" sz="600" dirty="0">
                <a:hlinkClick r:id="rId14" tooltip="Boolean algebra"/>
              </a:rPr>
              <a:t>Boolean algebra</a:t>
            </a:r>
            <a:r>
              <a:rPr lang="en-US" sz="600" dirty="0"/>
              <a:t> could construct any logical numerical relationship.</a:t>
            </a:r>
            <a:r>
              <a:rPr lang="en-US" sz="600" baseline="30000" dirty="0">
                <a:hlinkClick r:id="rId15"/>
              </a:rPr>
              <a:t>[3]</a:t>
            </a:r>
            <a:r>
              <a:rPr lang="en-US" sz="600" dirty="0"/>
              <a:t> Shannon contributed to the field of </a:t>
            </a:r>
            <a:r>
              <a:rPr lang="en-US" sz="600" dirty="0">
                <a:hlinkClick r:id="rId16" tooltip="Cryptanalysis"/>
              </a:rPr>
              <a:t>cryptanalysis</a:t>
            </a:r>
            <a:r>
              <a:rPr lang="en-US" sz="600" dirty="0"/>
              <a:t> for national defense during </a:t>
            </a:r>
            <a:r>
              <a:rPr lang="en-US" sz="600" dirty="0">
                <a:hlinkClick r:id="rId17" tooltip="World War II"/>
              </a:rPr>
              <a:t>World War II</a:t>
            </a:r>
            <a:r>
              <a:rPr lang="en-US" sz="600" dirty="0"/>
              <a:t>, including his fundamental work on codebreaking and secure </a:t>
            </a:r>
            <a:r>
              <a:rPr lang="en-US" sz="600" dirty="0">
                <a:hlinkClick r:id="rId18" tooltip="Telecommunication"/>
              </a:rPr>
              <a:t>telecommunications</a:t>
            </a:r>
            <a:r>
              <a:rPr lang="en-US" sz="600" dirty="0"/>
              <a:t>.</a:t>
            </a:r>
          </a:p>
          <a:p>
            <a:endParaRPr lang="en-TW" sz="6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483418" y="1142877"/>
            <a:ext cx="4591466" cy="3600968"/>
          </a:xfrm>
          <a:prstGeom prst="rect">
            <a:avLst/>
          </a:prstGeom>
        </p:spPr>
      </p:pic>
    </p:spTree>
    <p:extLst>
      <p:ext uri="{BB962C8B-B14F-4D97-AF65-F5344CB8AC3E}">
        <p14:creationId xmlns:p14="http://schemas.microsoft.com/office/powerpoint/2010/main" val="883710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5993" y="246828"/>
            <a:ext cx="7172156" cy="646331"/>
          </a:xfrm>
          <a:prstGeom prst="rect">
            <a:avLst/>
          </a:prstGeom>
          <a:noFill/>
        </p:spPr>
        <p:txBody>
          <a:bodyPr wrap="none" rtlCol="0">
            <a:spAutoFit/>
          </a:bodyPr>
          <a:lstStyle/>
          <a:p>
            <a:pPr algn="ctr" defTabSz="914378">
              <a:defRPr/>
            </a:pPr>
            <a:r>
              <a:rPr lang="en-US" sz="36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792551" y="4315664"/>
            <a:ext cx="2892286" cy="253916"/>
          </a:xfrm>
          <a:prstGeom prst="rect">
            <a:avLst/>
          </a:prstGeom>
          <a:noFill/>
        </p:spPr>
        <p:txBody>
          <a:bodyPr wrap="square" rtlCol="0">
            <a:spAutoFit/>
          </a:bodyPr>
          <a:lstStyle/>
          <a:p>
            <a:pPr algn="ctr"/>
            <a:r>
              <a:rPr lang="en-US" sz="1050" dirty="0">
                <a:hlinkClick r:id="rId3"/>
              </a:rPr>
              <a:t>matsciencechannel</a:t>
            </a:r>
            <a:endParaRPr lang="en-TW" sz="105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381680" y="1174224"/>
            <a:ext cx="3714029" cy="297579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95587" y="1174224"/>
            <a:ext cx="4603801" cy="297579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8693" y="246828"/>
            <a:ext cx="7266733" cy="646331"/>
          </a:xfrm>
          <a:prstGeom prst="rect">
            <a:avLst/>
          </a:prstGeom>
          <a:noFill/>
        </p:spPr>
        <p:txBody>
          <a:bodyPr wrap="none" rtlCol="0">
            <a:spAutoFit/>
          </a:bodyPr>
          <a:lstStyle/>
          <a:p>
            <a:pPr algn="ctr" defTabSz="914378">
              <a:defRPr/>
            </a:pPr>
            <a:r>
              <a:rPr lang="en-US" sz="36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99674" y="1130056"/>
            <a:ext cx="8744702" cy="400110"/>
          </a:xfrm>
          <a:prstGeom prst="rect">
            <a:avLst/>
          </a:prstGeom>
          <a:solidFill>
            <a:schemeClr val="lt1"/>
          </a:solidFill>
        </p:spPr>
        <p:txBody>
          <a:bodyPr wrap="none" rtlCol="0">
            <a:spAutoFit/>
          </a:bodyPr>
          <a:lstStyle/>
          <a:p>
            <a:pPr algn="ctr"/>
            <a:r>
              <a:rPr lang="en-US" sz="2000"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5144965" y="1767111"/>
            <a:ext cx="2161442" cy="2752779"/>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5053731" y="4641371"/>
            <a:ext cx="2343911" cy="253916"/>
          </a:xfrm>
          <a:prstGeom prst="rect">
            <a:avLst/>
          </a:prstGeom>
          <a:noFill/>
        </p:spPr>
        <p:txBody>
          <a:bodyPr wrap="none" rtlCol="0">
            <a:spAutoFit/>
          </a:bodyPr>
          <a:lstStyle/>
          <a:p>
            <a:pPr algn="ctr"/>
            <a:r>
              <a:rPr lang="en-TW" sz="1050" dirty="0"/>
              <a:t>Image source: Wikipedia </a:t>
            </a:r>
            <a:r>
              <a:rPr lang="en-TW" sz="1050" dirty="0">
                <a:hlinkClick r:id="rId2"/>
              </a:rPr>
              <a:t>Kurt Godel</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297766" y="4619674"/>
            <a:ext cx="2696572" cy="253916"/>
          </a:xfrm>
          <a:prstGeom prst="rect">
            <a:avLst/>
          </a:prstGeom>
          <a:noFill/>
        </p:spPr>
        <p:txBody>
          <a:bodyPr wrap="none" rtlCol="0">
            <a:spAutoFit/>
          </a:bodyPr>
          <a:lstStyle/>
          <a:p>
            <a:r>
              <a:rPr lang="en-TW" sz="1050" dirty="0"/>
              <a:t>Image source: Britannica.com </a:t>
            </a:r>
            <a:r>
              <a:rPr lang="en-TW" sz="1050" dirty="0">
                <a:hlinkClick r:id="rId4"/>
              </a:rPr>
              <a:t>Alan Turing</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548965" y="2827480"/>
            <a:ext cx="1167307" cy="415498"/>
          </a:xfrm>
          <a:prstGeom prst="rect">
            <a:avLst/>
          </a:prstGeom>
          <a:noFill/>
        </p:spPr>
        <p:txBody>
          <a:bodyPr wrap="none" rtlCol="0">
            <a:spAutoFit/>
          </a:bodyPr>
          <a:lstStyle/>
          <a:p>
            <a:pPr algn="ctr"/>
            <a:r>
              <a:rPr lang="en-TW" sz="1050" dirty="0"/>
              <a:t>Incompleteness </a:t>
            </a:r>
          </a:p>
          <a:p>
            <a:pPr algn="ctr"/>
            <a:r>
              <a:rPr lang="en-TW" sz="1050"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37891" y="1767111"/>
            <a:ext cx="2061144" cy="2752779"/>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217388" y="2728002"/>
            <a:ext cx="1552028" cy="577081"/>
          </a:xfrm>
          <a:prstGeom prst="rect">
            <a:avLst/>
          </a:prstGeom>
          <a:noFill/>
        </p:spPr>
        <p:txBody>
          <a:bodyPr wrap="none" rtlCol="0">
            <a:spAutoFit/>
          </a:bodyPr>
          <a:lstStyle/>
          <a:p>
            <a:pPr algn="ctr"/>
            <a:r>
              <a:rPr lang="en-TW" sz="1050" dirty="0"/>
              <a:t>An operationalized</a:t>
            </a:r>
          </a:p>
          <a:p>
            <a:pPr algn="ctr"/>
            <a:r>
              <a:rPr lang="en-US" sz="1050" dirty="0"/>
              <a:t>M</a:t>
            </a:r>
            <a:r>
              <a:rPr lang="en-TW" sz="1050" dirty="0"/>
              <a:t>odel of </a:t>
            </a:r>
          </a:p>
          <a:p>
            <a:pPr algn="ctr"/>
            <a:r>
              <a:rPr lang="en-TW" sz="1050" dirty="0"/>
              <a:t>Universal Computation</a:t>
            </a:r>
          </a:p>
        </p:txBody>
      </p:sp>
    </p:spTree>
    <p:extLst>
      <p:ext uri="{BB962C8B-B14F-4D97-AF65-F5344CB8AC3E}">
        <p14:creationId xmlns:p14="http://schemas.microsoft.com/office/powerpoint/2010/main" val="3194331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8"/>
            <a:ext cx="3365024" cy="369332"/>
          </a:xfrm>
          <a:prstGeom prst="rect">
            <a:avLst/>
          </a:prstGeom>
          <a:noFill/>
        </p:spPr>
        <p:txBody>
          <a:bodyPr wrap="none" rtlCol="0">
            <a:spAutoFit/>
          </a:bodyPr>
          <a:lstStyle/>
          <a:p>
            <a:r>
              <a:rPr lang="en-TW" sz="18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108717" y="4769869"/>
            <a:ext cx="4926564" cy="276999"/>
          </a:xfrm>
          <a:prstGeom prst="rect">
            <a:avLst/>
          </a:prstGeom>
          <a:noFill/>
        </p:spPr>
        <p:txBody>
          <a:bodyPr wrap="square" rtlCol="0">
            <a:spAutoFit/>
          </a:bodyPr>
          <a:lstStyle/>
          <a:p>
            <a:pPr algn="ctr"/>
            <a:r>
              <a:rPr lang="en-US" sz="1200" b="1" dirty="0">
                <a:hlinkClick r:id="rId3"/>
              </a:rPr>
              <a:t>The Algebra of Algebraic Data Types</a:t>
            </a:r>
            <a:endParaRPr lang="en-US" sz="12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018884" y="1276628"/>
            <a:ext cx="5106231" cy="3400623"/>
          </a:xfrm>
          <a:prstGeom prst="rect">
            <a:avLst/>
          </a:prstGeom>
        </p:spPr>
      </p:pic>
    </p:spTree>
    <p:extLst>
      <p:ext uri="{BB962C8B-B14F-4D97-AF65-F5344CB8AC3E}">
        <p14:creationId xmlns:p14="http://schemas.microsoft.com/office/powerpoint/2010/main" val="418506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3875368" y="856007"/>
            <a:ext cx="4720370" cy="3900206"/>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4633547" y="4862146"/>
            <a:ext cx="317747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a:t>
            </a:r>
            <a:r>
              <a:rPr lang="en-US" sz="1350" kern="1200" dirty="0" err="1">
                <a:ea typeface="+mn-ea"/>
                <a:cs typeface="+mn-cs"/>
                <a:hlinkClick r:id="rId3"/>
              </a:rPr>
              <a:t>youtu.be</a:t>
            </a:r>
            <a:r>
              <a:rPr lang="en-US" sz="1350" kern="1200" dirty="0">
                <a:ea typeface="+mn-ea"/>
                <a:cs typeface="+mn-cs"/>
                <a:hlinkClick r:id="rId3"/>
              </a:rPr>
              <a:t>/YScIPA8RbVE?t=1986</a:t>
            </a:r>
            <a:endParaRPr lang="en-TW" sz="1350" kern="1200" dirty="0">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311700" y="856008"/>
            <a:ext cx="3931180" cy="265865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195332" y="4756213"/>
            <a:ext cx="1851789" cy="207749"/>
          </a:xfrm>
          <a:prstGeom prst="rect">
            <a:avLst/>
          </a:prstGeom>
          <a:noFill/>
        </p:spPr>
        <p:txBody>
          <a:bodyPr wrap="none" rtlCol="0">
            <a:spAutoFit/>
          </a:bodyPr>
          <a:lstStyle/>
          <a:p>
            <a:pPr defTabSz="685800">
              <a:buClrTx/>
              <a:defRPr/>
            </a:pPr>
            <a:r>
              <a:rPr lang="en-US" sz="750" kern="1200" dirty="0">
                <a:ea typeface="+mn-ea"/>
                <a:cs typeface="+mn-cs"/>
                <a:hlinkClick r:id="rId5"/>
              </a:rPr>
              <a:t>https://</a:t>
            </a:r>
            <a:r>
              <a:rPr lang="en-US" sz="750" kern="1200" dirty="0" err="1">
                <a:ea typeface="+mn-ea"/>
                <a:cs typeface="+mn-cs"/>
                <a:hlinkClick r:id="rId5"/>
              </a:rPr>
              <a:t>youtu.be</a:t>
            </a:r>
            <a:r>
              <a:rPr lang="en-US" sz="750" kern="1200" dirty="0">
                <a:ea typeface="+mn-ea"/>
                <a:cs typeface="+mn-cs"/>
                <a:hlinkClick r:id="rId5"/>
              </a:rPr>
              <a:t>/YScIPA8RbVE?t=2040</a:t>
            </a:r>
            <a:endParaRPr lang="en-TW" sz="750" kern="1200" dirty="0">
              <a:ea typeface="+mn-ea"/>
              <a:cs typeface="+mn-cs"/>
            </a:endParaRPr>
          </a:p>
        </p:txBody>
      </p:sp>
    </p:spTree>
    <p:extLst>
      <p:ext uri="{BB962C8B-B14F-4D97-AF65-F5344CB8AC3E}">
        <p14:creationId xmlns:p14="http://schemas.microsoft.com/office/powerpoint/2010/main" val="290960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2353291" y="4788942"/>
            <a:ext cx="4437433" cy="261610"/>
          </a:xfrm>
          <a:prstGeom prst="rect">
            <a:avLst/>
          </a:prstGeom>
          <a:noFill/>
        </p:spPr>
        <p:txBody>
          <a:bodyPr wrap="none" rtlCol="0">
            <a:spAutoFit/>
          </a:bodyPr>
          <a:lstStyle/>
          <a:p>
            <a:pPr algn="ctr" defTabSz="914378"/>
            <a:r>
              <a:rPr lang="en-TW" sz="1100" dirty="0"/>
              <a:t>Source of Video : </a:t>
            </a:r>
            <a:r>
              <a:rPr lang="en-US" sz="1100" dirty="0">
                <a:hlinkClick r:id="rId3"/>
              </a:rPr>
              <a:t>The Derivative isn’t what you think it is</a:t>
            </a:r>
            <a:r>
              <a:rPr lang="en-US" sz="1100" dirty="0"/>
              <a:t>, by Aleph 0</a:t>
            </a:r>
            <a:endParaRPr lang="en-TW" sz="1100" dirty="0"/>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1" y="1534387"/>
            <a:ext cx="2419046" cy="1541056"/>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72850" y="3077308"/>
            <a:ext cx="2074155" cy="1321343"/>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2261828" y="1534387"/>
            <a:ext cx="4620344" cy="2943395"/>
          </a:xfrm>
          <a:prstGeom prst="rect">
            <a:avLst/>
          </a:prstGeom>
        </p:spPr>
      </p:pic>
    </p:spTree>
    <p:extLst>
      <p:ext uri="{BB962C8B-B14F-4D97-AF65-F5344CB8AC3E}">
        <p14:creationId xmlns:p14="http://schemas.microsoft.com/office/powerpoint/2010/main" val="58504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AEEB3809-CEC1-2140-AA48-DAE0AD44E146}"/>
              </a:ext>
            </a:extLst>
          </p:cNvPr>
          <p:cNvSpPr txBox="1"/>
          <p:nvPr/>
        </p:nvSpPr>
        <p:spPr>
          <a:xfrm>
            <a:off x="3789484" y="3390042"/>
            <a:ext cx="4967654" cy="1742785"/>
          </a:xfrm>
          <a:prstGeom prst="rect">
            <a:avLst/>
          </a:prstGeom>
          <a:noFill/>
        </p:spPr>
        <p:txBody>
          <a:bodyPr wrap="square" rtlCol="0">
            <a:spAutoFit/>
          </a:bodyPr>
          <a:lstStyle/>
          <a:p>
            <a:r>
              <a:rPr lang="en-US" sz="825"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825" dirty="0" err="1"/>
              <a:t>Godel’s</a:t>
            </a:r>
            <a:r>
              <a:rPr lang="en-US" sz="825" dirty="0"/>
              <a:t> Incompleteness Theorem. In this paper, </a:t>
            </a:r>
            <a:r>
              <a:rPr lang="en-US" sz="825" dirty="0" err="1"/>
              <a:t>Godel’s</a:t>
            </a:r>
            <a:r>
              <a:rPr lang="en-US" sz="825" dirty="0"/>
              <a:t> Incomplete- ness Theorem and its proof will be used to draw conclusions about this conflict between Kuhn and Popper. In particular, it will be argued that if Popper had taken </a:t>
            </a:r>
            <a:r>
              <a:rPr lang="en-US" sz="825" dirty="0" err="1"/>
              <a:t>Godel’s</a:t>
            </a:r>
            <a:r>
              <a:rPr lang="en-US" sz="825" dirty="0"/>
              <a:t> Incompleteness Theorem into account, he would have wound up with a position consistent with that of Kuhn. </a:t>
            </a:r>
            <a:r>
              <a:rPr lang="en-US" sz="825" dirty="0" err="1"/>
              <a:t>Godel’s</a:t>
            </a:r>
            <a:r>
              <a:rPr lang="en-US" sz="825" dirty="0"/>
              <a:t> Incompleteness Theorem will also be used to argue that </a:t>
            </a:r>
            <a:r>
              <a:rPr lang="en-US" sz="825" dirty="0" err="1"/>
              <a:t>Feyerabend</a:t>
            </a:r>
            <a:r>
              <a:rPr lang="en-US" sz="825" dirty="0"/>
              <a:t> [3] does not really have an argument that there is no objective scientific method. The paper will close with some remarks on what might really count as objective scientific truth. </a:t>
            </a:r>
          </a:p>
          <a:p>
            <a:endParaRPr lang="en-TW" sz="825" dirty="0"/>
          </a:p>
        </p:txBody>
      </p:sp>
      <p:sp>
        <p:nvSpPr>
          <p:cNvPr id="9" name="TextBox 8">
            <a:extLst>
              <a:ext uri="{FF2B5EF4-FFF2-40B4-BE49-F238E27FC236}">
                <a16:creationId xmlns:a16="http://schemas.microsoft.com/office/drawing/2014/main" id="{8ADAB3DA-3CE3-7249-B7CA-945137A1E127}"/>
              </a:ext>
            </a:extLst>
          </p:cNvPr>
          <p:cNvSpPr txBox="1"/>
          <p:nvPr/>
        </p:nvSpPr>
        <p:spPr>
          <a:xfrm>
            <a:off x="5161085" y="2127739"/>
            <a:ext cx="2225289" cy="253916"/>
          </a:xfrm>
          <a:prstGeom prst="rect">
            <a:avLst/>
          </a:prstGeom>
          <a:noFill/>
        </p:spPr>
        <p:txBody>
          <a:bodyPr wrap="none" rtlCol="0">
            <a:spAutoFit/>
          </a:bodyPr>
          <a:lstStyle/>
          <a:p>
            <a:r>
              <a:rPr lang="en-TW" sz="1050" dirty="0"/>
              <a:t>- Wikipedia on </a:t>
            </a:r>
            <a:r>
              <a:rPr lang="en-US" sz="1050" b="1" dirty="0">
                <a:hlinkClick r:id="rId2"/>
              </a:rPr>
              <a:t>Gödel numbering</a:t>
            </a:r>
            <a:r>
              <a:rPr lang="en-US" sz="1050" dirty="0">
                <a:hlinkClick r:id="rId2"/>
              </a:rPr>
              <a:t> </a:t>
            </a:r>
            <a:endParaRPr lang="en-TW" sz="1050"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4784" y="2243747"/>
            <a:ext cx="4510454" cy="1014035"/>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641838" y="3327490"/>
            <a:ext cx="1820008" cy="1350485"/>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1969477" y="1255068"/>
            <a:ext cx="5855678" cy="738664"/>
          </a:xfrm>
          <a:prstGeom prst="rect">
            <a:avLst/>
          </a:prstGeom>
          <a:noFill/>
        </p:spPr>
        <p:txBody>
          <a:bodyPr wrap="square" rtlCol="0">
            <a:spAutoFit/>
          </a:bodyPr>
          <a:lstStyle/>
          <a:p>
            <a:r>
              <a:rPr lang="en-US" sz="1050" dirty="0"/>
              <a:t>In </a:t>
            </a:r>
            <a:r>
              <a:rPr lang="en-US" sz="1050" dirty="0">
                <a:hlinkClick r:id="rId5" tooltip="Mathematical logic"/>
              </a:rPr>
              <a:t>mathematical logic</a:t>
            </a:r>
            <a:r>
              <a:rPr lang="en-US" sz="1050" dirty="0"/>
              <a:t>, a </a:t>
            </a:r>
            <a:r>
              <a:rPr lang="en-US" sz="1050" b="1" dirty="0"/>
              <a:t>Gödel numbering</a:t>
            </a:r>
            <a:r>
              <a:rPr lang="en-US" sz="1050" dirty="0"/>
              <a:t> is a </a:t>
            </a:r>
            <a:r>
              <a:rPr lang="en-US" sz="1050" dirty="0">
                <a:hlinkClick r:id="rId6" tooltip="Function (mathematics)"/>
              </a:rPr>
              <a:t>function</a:t>
            </a:r>
            <a:r>
              <a:rPr lang="en-US" sz="1050" dirty="0"/>
              <a:t> that assigns to each symbol and </a:t>
            </a:r>
            <a:r>
              <a:rPr lang="en-US" sz="1050" dirty="0">
                <a:hlinkClick r:id="rId7" tooltip="Well-formed formula"/>
              </a:rPr>
              <a:t>well-formed formula</a:t>
            </a:r>
            <a:r>
              <a:rPr lang="en-US" sz="1050" dirty="0"/>
              <a:t> of some </a:t>
            </a:r>
            <a:r>
              <a:rPr lang="en-US" sz="1050" dirty="0">
                <a:hlinkClick r:id="rId8" tooltip="Formal language"/>
              </a:rPr>
              <a:t>formal language</a:t>
            </a:r>
            <a:r>
              <a:rPr lang="en-US" sz="1050" dirty="0"/>
              <a:t> a unique </a:t>
            </a:r>
            <a:r>
              <a:rPr lang="en-US" sz="1050" dirty="0">
                <a:hlinkClick r:id="rId9" tooltip="Natural number"/>
              </a:rPr>
              <a:t>natural number</a:t>
            </a:r>
            <a:r>
              <a:rPr lang="en-US" sz="1050" dirty="0"/>
              <a:t>, called its </a:t>
            </a:r>
            <a:r>
              <a:rPr lang="en-US" sz="1050" b="1" dirty="0"/>
              <a:t>Gödel number</a:t>
            </a:r>
            <a:r>
              <a:rPr lang="en-US" sz="1050" dirty="0"/>
              <a:t>. The concept was used by </a:t>
            </a:r>
            <a:r>
              <a:rPr lang="en-US" sz="1050" dirty="0">
                <a:hlinkClick r:id="rId10" tooltip="Kurt Gödel"/>
              </a:rPr>
              <a:t>Kurt Gödel</a:t>
            </a:r>
            <a:r>
              <a:rPr lang="en-US" sz="1050" dirty="0"/>
              <a:t> for the proof of his </a:t>
            </a:r>
            <a:r>
              <a:rPr lang="en-US" sz="1050" dirty="0">
                <a:hlinkClick r:id="rId11" tooltip="Gödel's incompleteness theorems"/>
              </a:rPr>
              <a:t>incompleteness theorems</a:t>
            </a:r>
            <a:r>
              <a:rPr lang="en-US" sz="1050" dirty="0"/>
              <a:t>. (</a:t>
            </a:r>
            <a:r>
              <a:rPr lang="en-US" sz="1050" dirty="0">
                <a:hlinkClick r:id="rId12"/>
              </a:rPr>
              <a:t>Gödel 1931</a:t>
            </a:r>
            <a:r>
              <a:rPr lang="en-US" sz="1050" dirty="0"/>
              <a:t>)</a:t>
            </a:r>
            <a:endParaRPr lang="en-TW" sz="1050" dirty="0"/>
          </a:p>
        </p:txBody>
      </p:sp>
      <p:graphicFrame>
        <p:nvGraphicFramePr>
          <p:cNvPr id="17" name="Diagram 16">
            <a:extLst>
              <a:ext uri="{FF2B5EF4-FFF2-40B4-BE49-F238E27FC236}">
                <a16:creationId xmlns:a16="http://schemas.microsoft.com/office/drawing/2014/main" id="{BA067993-3B9D-4444-81A7-50B5292619F3}"/>
              </a:ext>
            </a:extLst>
          </p:cNvPr>
          <p:cNvGraphicFramePr/>
          <p:nvPr/>
        </p:nvGraphicFramePr>
        <p:xfrm>
          <a:off x="2492513" y="3677699"/>
          <a:ext cx="1266304" cy="120019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2555949" y="3338809"/>
            <a:ext cx="1019464" cy="420885"/>
            <a:chOff x="6340828" y="2776465"/>
            <a:chExt cx="1019464" cy="42088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1906"/>
              <a:ext cx="90769"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40828" y="2776465"/>
              <a:ext cx="94897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4487245" y="3021296"/>
            <a:ext cx="2871299" cy="253916"/>
          </a:xfrm>
          <a:prstGeom prst="rect">
            <a:avLst/>
          </a:prstGeom>
          <a:noFill/>
        </p:spPr>
        <p:txBody>
          <a:bodyPr wrap="none" rtlCol="0">
            <a:spAutoFit/>
          </a:bodyPr>
          <a:lstStyle/>
          <a:p>
            <a:r>
              <a:rPr lang="en-TW" sz="1050" dirty="0"/>
              <a:t>A question of Science and Commensurability</a:t>
            </a:r>
          </a:p>
        </p:txBody>
      </p:sp>
    </p:spTree>
    <p:extLst>
      <p:ext uri="{BB962C8B-B14F-4D97-AF65-F5344CB8AC3E}">
        <p14:creationId xmlns:p14="http://schemas.microsoft.com/office/powerpoint/2010/main" val="2423723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1427" y="246828"/>
            <a:ext cx="6441187" cy="646331"/>
          </a:xfrm>
          <a:prstGeom prst="rect">
            <a:avLst/>
          </a:prstGeom>
          <a:noFill/>
        </p:spPr>
        <p:txBody>
          <a:bodyPr wrap="none" rtlCol="0">
            <a:spAutoFit/>
          </a:bodyPr>
          <a:lstStyle/>
          <a:p>
            <a:pPr algn="ctr" defTabSz="914378">
              <a:defRPr/>
            </a:pPr>
            <a:r>
              <a:rPr lang="en-US" sz="3600" dirty="0">
                <a:latin typeface="Calibri"/>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914378"/>
            <a:fld id="{523C812B-A187-0945-BAC5-7895DB419EB9}" type="slidenum">
              <a:rPr lang="en-US" kern="0">
                <a:solidFill>
                  <a:prstClr val="black">
                    <a:tint val="75000"/>
                  </a:prstClr>
                </a:solidFill>
                <a:latin typeface="Arial"/>
                <a:cs typeface="Arial"/>
                <a:sym typeface="Arial"/>
              </a:rPr>
              <a:pPr defTabSz="914378"/>
              <a:t>18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297466" y="2901144"/>
            <a:ext cx="3960477" cy="1999046"/>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292" y="1036501"/>
            <a:ext cx="3764806" cy="107493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4594088" y="981273"/>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chemeClr val="bg1"/>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chemeClr val="bg1"/>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chemeClr val="bg1"/>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4958914" y="3032070"/>
          <a:ext cx="3068887" cy="20849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7077520" y="2783865"/>
            <a:ext cx="1278352" cy="276999"/>
            <a:chOff x="7077523" y="2783870"/>
            <a:chExt cx="1278353"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94"/>
              <a:ext cx="121700" cy="21544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914378" hangingPunct="0"/>
              <a:endParaRPr lang="en-TW">
                <a:solidFill>
                  <a:srgbClr val="AAFFEE"/>
                </a:solidFill>
                <a:ea typeface="+mj-ea"/>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6897" y="2783870"/>
              <a:ext cx="9489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378" hangingPunct="0"/>
              <a:r>
                <a:rPr lang="en-TW" sz="600" dirty="0">
                  <a:ea typeface="+mj-ea"/>
                </a:rPr>
                <a:t>Paradigm shifting concepts </a:t>
              </a:r>
            </a:p>
            <a:p>
              <a:pPr algn="ctr" defTabSz="914378" hangingPunct="0"/>
              <a:r>
                <a:rPr lang="en-US" sz="600" dirty="0">
                  <a:ea typeface="+mj-ea"/>
                </a:rPr>
                <a:t>a</a:t>
              </a:r>
              <a:r>
                <a:rPr lang="en-TW" sz="600" dirty="0">
                  <a:ea typeface="+mj-ea"/>
                </a:rPr>
                <a:t>nd</a:t>
              </a:r>
            </a:p>
            <a:p>
              <a:pPr algn="ctr" defTabSz="914378" hangingPunct="0"/>
              <a:r>
                <a:rPr lang="en-TW" sz="600" dirty="0">
                  <a:ea typeface="+mj-ea"/>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964652" y="3444396"/>
            <a:ext cx="1046160" cy="1066882"/>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4160848" y="3385744"/>
            <a:ext cx="1222385" cy="954107"/>
          </a:xfrm>
          <a:prstGeom prst="rect">
            <a:avLst/>
          </a:prstGeom>
          <a:noFill/>
        </p:spPr>
        <p:txBody>
          <a:bodyPr wrap="square" rtlCol="0">
            <a:spAutoFit/>
          </a:bodyPr>
          <a:lstStyle/>
          <a:p>
            <a:pPr defTabSz="914378"/>
            <a:r>
              <a:rPr lang="en-TW" dirty="0"/>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4436282" y="2285013"/>
            <a:ext cx="4118235" cy="215444"/>
          </a:xfrm>
          <a:prstGeom prst="rect">
            <a:avLst/>
          </a:prstGeom>
          <a:noFill/>
        </p:spPr>
        <p:txBody>
          <a:bodyPr wrap="square" rtlCol="0">
            <a:spAutoFit/>
          </a:bodyPr>
          <a:lstStyle/>
          <a:p>
            <a:pPr algn="ctr" defTabSz="914378"/>
            <a:r>
              <a:rPr lang="en-TW" sz="800" b="1" i="1" dirty="0"/>
              <a:t>Lambda calculus </a:t>
            </a:r>
            <a:r>
              <a:rPr lang="en-TW" sz="800" dirty="0"/>
              <a:t>as an </a:t>
            </a:r>
            <a:r>
              <a:rPr lang="en-TW" sz="800" b="1" i="1" dirty="0"/>
              <a:t>executable rewrite process </a:t>
            </a:r>
            <a:r>
              <a:rPr lang="en-TW" sz="800" dirty="0"/>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2454260" y="4280445"/>
            <a:ext cx="1785744" cy="461665"/>
          </a:xfrm>
          <a:prstGeom prst="rect">
            <a:avLst/>
          </a:prstGeom>
          <a:noFill/>
        </p:spPr>
        <p:txBody>
          <a:bodyPr wrap="square" rtlCol="0">
            <a:spAutoFit/>
          </a:bodyPr>
          <a:lstStyle/>
          <a:p>
            <a:pPr defTabSz="914378"/>
            <a:r>
              <a:rPr lang="en-TW" sz="800" dirty="0"/>
              <a:t>Backus-Naur Form provides a way to customize the “concrete syntax” of formal languages.</a:t>
            </a:r>
          </a:p>
        </p:txBody>
      </p:sp>
    </p:spTree>
    <p:extLst>
      <p:ext uri="{BB962C8B-B14F-4D97-AF65-F5344CB8AC3E}">
        <p14:creationId xmlns:p14="http://schemas.microsoft.com/office/powerpoint/2010/main" val="2485675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19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3513523" y="962758"/>
            <a:ext cx="2116955" cy="3217985"/>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692770" y="962758"/>
            <a:ext cx="2119160" cy="3217985"/>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6321868" y="962758"/>
            <a:ext cx="2121677" cy="3217985"/>
          </a:xfrm>
          <a:prstGeom prst="rect">
            <a:avLst/>
          </a:prstGeom>
        </p:spPr>
      </p:pic>
    </p:spTree>
    <p:extLst>
      <p:ext uri="{BB962C8B-B14F-4D97-AF65-F5344CB8AC3E}">
        <p14:creationId xmlns:p14="http://schemas.microsoft.com/office/powerpoint/2010/main" val="2071792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Talking amongst yourselves to known about your shared work.</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Previous lectures.</a:t>
            </a:r>
          </a:p>
          <a:p>
            <a:pPr>
              <a:buFont typeface="+mj-lt"/>
              <a:buAutoNum type="arabicPeriod"/>
            </a:pPr>
            <a:r>
              <a:rPr lang="en-US" sz="1200" dirty="0">
                <a:solidFill>
                  <a:schemeClr val="bg1"/>
                </a:solidFill>
              </a:rPr>
              <a:t>Supplementary materials</a:t>
            </a:r>
          </a:p>
          <a:p>
            <a:pPr>
              <a:buFont typeface="+mj-lt"/>
              <a:buAutoNum type="arabicPeriod"/>
            </a:pPr>
            <a:r>
              <a:rPr lang="en-US" sz="1200" dirty="0">
                <a:solidFill>
                  <a:schemeClr val="bg1"/>
                </a:solidFill>
              </a:rPr>
              <a:t>Your own efforts to research</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Y</a:t>
            </a:r>
            <a:r>
              <a:rPr lang="en-US" altLang="zh-CN" sz="1600" dirty="0">
                <a:solidFill>
                  <a:schemeClr val="tx1"/>
                </a:solidFill>
              </a:rPr>
              <a:t>ou will make final presentations</a:t>
            </a:r>
            <a:r>
              <a:rPr lang="en-US" sz="1600" dirty="0">
                <a:solidFill>
                  <a:schemeClr val="tx1"/>
                </a:solidFill>
              </a:rPr>
              <a:t>.</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Summarize what aspects of Cognitive Foundations you learned.</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Focused: </a:t>
            </a:r>
            <a:r>
              <a:rPr lang="en-US" sz="1200" dirty="0">
                <a:solidFill>
                  <a:schemeClr val="tx1"/>
                </a:solidFill>
              </a:rPr>
              <a:t>Good stories have one main trunk</a:t>
            </a:r>
            <a:r>
              <a:rPr lang="en-US" sz="1200" dirty="0"/>
              <a:t>.</a:t>
            </a:r>
          </a:p>
          <a:p>
            <a:pPr marL="114300" indent="0">
              <a:buNone/>
            </a:pPr>
            <a:r>
              <a:rPr lang="en-US" sz="1200" dirty="0">
                <a:solidFill>
                  <a:schemeClr val="tx1"/>
                </a:solidFill>
              </a:rPr>
              <a:t>	(All thesis must have only one main topic.)</a:t>
            </a:r>
            <a:endParaRPr lang="en-US" dirty="0">
              <a:solidFill>
                <a:schemeClr val="tx1"/>
              </a:solidFill>
            </a:endParaRPr>
          </a:p>
          <a:p>
            <a:pPr marL="114300" indent="0">
              <a:buNone/>
            </a:pPr>
            <a:r>
              <a:rPr lang="en-US" sz="1400" dirty="0">
                <a:solidFill>
                  <a:schemeClr val="tx1"/>
                </a:solidFill>
              </a:rPr>
              <a:t>Coherent: </a:t>
            </a:r>
            <a:r>
              <a:rPr lang="en-US" sz="1100" dirty="0">
                <a:solidFill>
                  <a:schemeClr val="tx1"/>
                </a:solidFill>
              </a:rPr>
              <a:t>How branches are connected to the main </a:t>
            </a:r>
            <a:r>
              <a:rPr lang="en-US" sz="1100" dirty="0"/>
              <a:t>.</a:t>
            </a:r>
          </a:p>
          <a:p>
            <a:pPr marL="114300" indent="0">
              <a:buNone/>
            </a:pPr>
            <a:r>
              <a:rPr lang="en-US" sz="1100" dirty="0">
                <a:solidFill>
                  <a:schemeClr val="tx1"/>
                </a:solidFill>
              </a:rPr>
              <a:t>	(All content must be coherently connected.)</a:t>
            </a:r>
            <a:endParaRPr lang="en-US" dirty="0">
              <a:solidFill>
                <a:schemeClr val="tx1"/>
              </a:solidFill>
            </a:endParaRP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 sincere effort to learn.</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180592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9082" y="1175232"/>
            <a:ext cx="2228850" cy="165735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1476" y="1161289"/>
            <a:ext cx="2800350" cy="18288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4572000" y="3254790"/>
            <a:ext cx="3371850" cy="1714500"/>
          </a:xfrm>
          <a:noFill/>
        </p:spPr>
        <p:txBody>
          <a:bodyPr/>
          <a:lstStyle/>
          <a:p>
            <a:pPr>
              <a:spcBef>
                <a:spcPct val="100000"/>
              </a:spcBef>
            </a:pPr>
            <a:r>
              <a:rPr lang="en-US" altLang="en-CN" sz="1350" dirty="0"/>
              <a:t>Run-time: proportional to </a:t>
            </a:r>
            <a:r>
              <a:rPr lang="en-US" altLang="en-CN" sz="1350" i="1" dirty="0"/>
              <a:t>n</a:t>
            </a:r>
            <a:endParaRPr lang="en-US" altLang="en-CN" sz="1350" dirty="0"/>
          </a:p>
          <a:p>
            <a:pPr>
              <a:spcBef>
                <a:spcPct val="100000"/>
              </a:spcBef>
            </a:pPr>
            <a:r>
              <a:rPr lang="en-US" altLang="en-CN" sz="1350" dirty="0"/>
              <a:t>Can be implemented in SW or HW</a:t>
            </a:r>
          </a:p>
          <a:p>
            <a:pPr>
              <a:spcBef>
                <a:spcPct val="100000"/>
              </a:spcBef>
            </a:pPr>
            <a:r>
              <a:rPr lang="en-US" altLang="en-CN" sz="1350" dirty="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99082" y="2990089"/>
            <a:ext cx="2228850" cy="1931194"/>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68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60301" y="4608791"/>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2679118" y="4836974"/>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4168634" y="1017725"/>
            <a:ext cx="4487016" cy="3628761"/>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311701" y="1508488"/>
            <a:ext cx="3785738" cy="2031325"/>
          </a:xfrm>
          <a:prstGeom prst="rect">
            <a:avLst/>
          </a:prstGeom>
          <a:noFill/>
        </p:spPr>
        <p:txBody>
          <a:bodyPr wrap="square" rtlCol="0">
            <a:spAutoFit/>
          </a:bodyPr>
          <a:lstStyle/>
          <a:p>
            <a:r>
              <a:rPr lang="en-US" sz="1800" dirty="0"/>
              <a:t>The fundamental theorem of arithmetic states that every </a:t>
            </a:r>
            <a:r>
              <a:rPr lang="en-US" sz="1800" dirty="0">
                <a:hlinkClick r:id="rId5"/>
              </a:rPr>
              <a:t>positive integer</a:t>
            </a:r>
            <a:r>
              <a:rPr lang="en-US" sz="1800" dirty="0"/>
              <a:t> (except the number 1) can be represented in </a:t>
            </a:r>
            <a:r>
              <a:rPr lang="en-US" sz="1800" dirty="0">
                <a:hlinkClick r:id="rId6"/>
              </a:rPr>
              <a:t>exactly one</a:t>
            </a:r>
            <a:r>
              <a:rPr lang="en-US" sz="1800" dirty="0"/>
              <a:t> way apart from rearrangement as a </a:t>
            </a:r>
            <a:r>
              <a:rPr lang="en-US" sz="1800" dirty="0">
                <a:hlinkClick r:id="rId7"/>
              </a:rPr>
              <a:t>product</a:t>
            </a:r>
            <a:r>
              <a:rPr lang="en-US" sz="1800" dirty="0"/>
              <a:t> of one or more </a:t>
            </a:r>
            <a:r>
              <a:rPr lang="en-US" sz="1800" dirty="0">
                <a:hlinkClick r:id="rId8"/>
              </a:rPr>
              <a:t>primes</a:t>
            </a:r>
            <a:r>
              <a:rPr lang="en-US" sz="1800" dirty="0"/>
              <a:t> (Hardy and Wright 1979, pp. 2-3).</a:t>
            </a:r>
            <a:endParaRPr lang="en-TW" sz="18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234893" y="3568718"/>
            <a:ext cx="2101857" cy="253916"/>
          </a:xfrm>
          <a:prstGeom prst="rect">
            <a:avLst/>
          </a:prstGeom>
          <a:noFill/>
        </p:spPr>
        <p:txBody>
          <a:bodyPr wrap="none" rtlCol="0">
            <a:spAutoFit/>
          </a:bodyPr>
          <a:lstStyle/>
          <a:p>
            <a:r>
              <a:rPr lang="en-US" sz="1050" dirty="0"/>
              <a:t>- Excerpt for </a:t>
            </a:r>
            <a:r>
              <a:rPr lang="en-US" sz="1050" dirty="0" err="1">
                <a:hlinkClick r:id="rId9"/>
              </a:rPr>
              <a:t>MathWorld</a:t>
            </a:r>
            <a:r>
              <a:rPr lang="en-US" sz="1050" dirty="0"/>
              <a:t> website</a:t>
            </a:r>
            <a:endParaRPr lang="en-TW" sz="1050" dirty="0"/>
          </a:p>
        </p:txBody>
      </p:sp>
    </p:spTree>
    <p:extLst>
      <p:ext uri="{BB962C8B-B14F-4D97-AF65-F5344CB8AC3E}">
        <p14:creationId xmlns:p14="http://schemas.microsoft.com/office/powerpoint/2010/main" val="223978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3"/>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400067" y="1508488"/>
            <a:ext cx="4058077" cy="2585323"/>
          </a:xfrm>
          <a:prstGeom prst="rect">
            <a:avLst/>
          </a:prstGeom>
          <a:noFill/>
        </p:spPr>
        <p:txBody>
          <a:bodyPr wrap="square" rtlCol="0">
            <a:spAutoFit/>
          </a:bodyPr>
          <a:lstStyle/>
          <a:p>
            <a:r>
              <a:rPr lang="en-US" sz="1800" dirty="0"/>
              <a:t>The </a:t>
            </a:r>
            <a:r>
              <a:rPr lang="en-US" sz="1800" b="1" dirty="0"/>
              <a:t>fundamental theorem of algebra</a:t>
            </a:r>
            <a:r>
              <a:rPr lang="en-US" sz="1800" dirty="0"/>
              <a:t> states that every non-</a:t>
            </a:r>
            <a:r>
              <a:rPr lang="en-US" sz="1800" dirty="0">
                <a:hlinkClick r:id="rId5" tooltip="Constant polynomial"/>
              </a:rPr>
              <a:t>constant</a:t>
            </a:r>
            <a:r>
              <a:rPr lang="en-US" sz="1800" dirty="0"/>
              <a:t> single-variable </a:t>
            </a:r>
            <a:r>
              <a:rPr lang="en-US" sz="1800" dirty="0">
                <a:hlinkClick r:id="rId6" tooltip="Polynomial"/>
              </a:rPr>
              <a:t>polynomial</a:t>
            </a:r>
            <a:r>
              <a:rPr lang="en-US" sz="1800" dirty="0"/>
              <a:t> with </a:t>
            </a:r>
            <a:r>
              <a:rPr lang="en-US" sz="1800" dirty="0">
                <a:hlinkClick r:id="rId7" tooltip="Complex number"/>
              </a:rPr>
              <a:t>complex</a:t>
            </a:r>
            <a:r>
              <a:rPr lang="en-US" sz="1800" dirty="0"/>
              <a:t> </a:t>
            </a:r>
            <a:r>
              <a:rPr lang="en-US" sz="1800" dirty="0">
                <a:hlinkClick r:id="rId8" tooltip="Coefficient"/>
              </a:rPr>
              <a:t>coefficients</a:t>
            </a:r>
            <a:r>
              <a:rPr lang="en-US" sz="1800" dirty="0"/>
              <a:t> has at least one complex </a:t>
            </a:r>
            <a:r>
              <a:rPr lang="en-US" sz="1800" dirty="0">
                <a:hlinkClick r:id="rId9" tooltip="Root of a function"/>
              </a:rPr>
              <a:t>root</a:t>
            </a:r>
            <a:r>
              <a:rPr lang="en-US" sz="1800" dirty="0"/>
              <a:t>. This includes polynomials with real coefficients, since every real number is a complex number with its </a:t>
            </a:r>
            <a:r>
              <a:rPr lang="en-US" sz="1800" dirty="0">
                <a:hlinkClick r:id="rId10" tooltip="Imaginary part"/>
              </a:rPr>
              <a:t>imaginary part</a:t>
            </a:r>
            <a:r>
              <a:rPr lang="en-US" sz="1800" dirty="0"/>
              <a:t> equal to zero. </a:t>
            </a:r>
            <a:endParaRPr lang="en-TW" sz="18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1913219" y="4125272"/>
            <a:ext cx="1540806" cy="253916"/>
          </a:xfrm>
          <a:prstGeom prst="rect">
            <a:avLst/>
          </a:prstGeom>
          <a:noFill/>
        </p:spPr>
        <p:txBody>
          <a:bodyPr wrap="none" rtlCol="0">
            <a:spAutoFit/>
          </a:bodyPr>
          <a:lstStyle/>
          <a:p>
            <a:r>
              <a:rPr lang="en-US" sz="1050" dirty="0"/>
              <a:t>- Excerpt for </a:t>
            </a:r>
            <a:r>
              <a:rPr lang="en-US" sz="1050" dirty="0">
                <a:hlinkClick r:id="rId11"/>
              </a:rPr>
              <a:t>Wikipedia</a:t>
            </a:r>
            <a:endParaRPr lang="en-TW" sz="1050" dirty="0"/>
          </a:p>
        </p:txBody>
      </p:sp>
    </p:spTree>
    <p:extLst>
      <p:ext uri="{BB962C8B-B14F-4D97-AF65-F5344CB8AC3E}">
        <p14:creationId xmlns:p14="http://schemas.microsoft.com/office/powerpoint/2010/main" val="384729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905071" y="4064789"/>
            <a:ext cx="2361544" cy="253916"/>
          </a:xfrm>
          <a:prstGeom prst="rect">
            <a:avLst/>
          </a:prstGeom>
          <a:noFill/>
        </p:spPr>
        <p:txBody>
          <a:bodyPr wrap="none" rtlCol="0">
            <a:spAutoFit/>
          </a:bodyPr>
          <a:lstStyle/>
          <a:p>
            <a:r>
              <a:rPr lang="en-US" sz="1050" dirty="0">
                <a:hlinkClick r:id="rId3"/>
              </a:rPr>
              <a:t>https://youtu.be/rfG8ce4nNh0?t=729</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5032510" y="4421476"/>
            <a:ext cx="2258952" cy="253916"/>
          </a:xfrm>
          <a:prstGeom prst="rect">
            <a:avLst/>
          </a:prstGeom>
          <a:noFill/>
        </p:spPr>
        <p:txBody>
          <a:bodyPr wrap="none" rtlCol="0">
            <a:spAutoFit/>
          </a:bodyPr>
          <a:lstStyle/>
          <a:p>
            <a:r>
              <a:rPr lang="en-US" sz="1050" dirty="0">
                <a:hlinkClick r:id="rId4"/>
              </a:rPr>
              <a:t>3BLUE1BROWN SERIES  S2 • E8</a:t>
            </a:r>
            <a:endParaRPr lang="en-TW" sz="1050" dirty="0"/>
          </a:p>
        </p:txBody>
      </p:sp>
      <p:sp>
        <p:nvSpPr>
          <p:cNvPr id="3" name="TextBox 2">
            <a:extLst>
              <a:ext uri="{FF2B5EF4-FFF2-40B4-BE49-F238E27FC236}">
                <a16:creationId xmlns:a16="http://schemas.microsoft.com/office/drawing/2014/main" id="{BA7B7FB2-616C-9F4D-820F-96D252223CD3}"/>
              </a:ext>
            </a:extLst>
          </p:cNvPr>
          <p:cNvSpPr txBox="1"/>
          <p:nvPr/>
        </p:nvSpPr>
        <p:spPr>
          <a:xfrm>
            <a:off x="400025" y="1017726"/>
            <a:ext cx="3680283" cy="3000821"/>
          </a:xfrm>
          <a:prstGeom prst="rect">
            <a:avLst/>
          </a:prstGeom>
          <a:noFill/>
        </p:spPr>
        <p:txBody>
          <a:bodyPr wrap="square" rtlCol="0">
            <a:spAutoFit/>
          </a:bodyPr>
          <a:lstStyle/>
          <a:p>
            <a:r>
              <a:rPr lang="en-US" sz="1050" dirty="0"/>
              <a:t>The </a:t>
            </a:r>
            <a:r>
              <a:rPr lang="en-US" sz="1050" b="1" dirty="0"/>
              <a:t>fundamental theorem of calculus</a:t>
            </a:r>
            <a:r>
              <a:rPr lang="en-US" sz="1050" dirty="0"/>
              <a:t> is a </a:t>
            </a:r>
            <a:r>
              <a:rPr lang="en-US" sz="1050" dirty="0">
                <a:hlinkClick r:id="rId5" tooltip="Theorem"/>
              </a:rPr>
              <a:t>theorem</a:t>
            </a:r>
            <a:r>
              <a:rPr lang="en-US" sz="1050" dirty="0"/>
              <a:t> that links the concept of </a:t>
            </a:r>
            <a:r>
              <a:rPr lang="en-US" sz="1050" dirty="0">
                <a:hlinkClick r:id="rId6" tooltip="Derivative"/>
              </a:rPr>
              <a:t>differentiating</a:t>
            </a:r>
            <a:r>
              <a:rPr lang="en-US" sz="1050" dirty="0"/>
              <a:t> a </a:t>
            </a:r>
            <a:r>
              <a:rPr lang="en-US" sz="1050" dirty="0">
                <a:hlinkClick r:id="rId7" tooltip="Function (mathematics)"/>
              </a:rPr>
              <a:t>function</a:t>
            </a:r>
            <a:r>
              <a:rPr lang="en-US" sz="1050" dirty="0"/>
              <a:t> with the concept of </a:t>
            </a:r>
            <a:r>
              <a:rPr lang="en-US" sz="1050" dirty="0">
                <a:hlinkClick r:id="rId8" tooltip="Integral"/>
              </a:rPr>
              <a:t>integrating</a:t>
            </a:r>
            <a:r>
              <a:rPr lang="en-US" sz="1050" dirty="0"/>
              <a:t> a function. </a:t>
            </a:r>
          </a:p>
          <a:p>
            <a:r>
              <a:rPr lang="en-US" sz="1050" dirty="0"/>
              <a:t>The first part of the theorem, sometimes called the </a:t>
            </a:r>
            <a:r>
              <a:rPr lang="en-US" sz="1050" b="1" dirty="0"/>
              <a:t>first fundamental theorem of calculus</a:t>
            </a:r>
            <a:r>
              <a:rPr lang="en-US" sz="1050" dirty="0"/>
              <a:t>, states that one of the </a:t>
            </a:r>
            <a:r>
              <a:rPr lang="en-US" sz="1050" dirty="0">
                <a:hlinkClick r:id="rId9" tooltip="Antiderivative"/>
              </a:rPr>
              <a:t>antiderivatives</a:t>
            </a:r>
            <a:r>
              <a:rPr lang="en-US" sz="1050" dirty="0"/>
              <a:t> (also called </a:t>
            </a:r>
            <a:r>
              <a:rPr lang="en-US" sz="1050" i="1" dirty="0"/>
              <a:t>indefinite integral</a:t>
            </a:r>
            <a:r>
              <a:rPr lang="en-US" sz="1050" dirty="0"/>
              <a:t>), say </a:t>
            </a:r>
            <a:r>
              <a:rPr lang="en-US" sz="1050" i="1" dirty="0"/>
              <a:t>F</a:t>
            </a:r>
            <a:r>
              <a:rPr lang="en-US" sz="1050" dirty="0"/>
              <a:t>, of some function </a:t>
            </a:r>
            <a:r>
              <a:rPr lang="en-US" sz="1050" i="1" dirty="0"/>
              <a:t>f</a:t>
            </a:r>
            <a:r>
              <a:rPr lang="en-US" sz="1050" dirty="0"/>
              <a:t> may be obtained as the integral of </a:t>
            </a:r>
            <a:r>
              <a:rPr lang="en-US" sz="1050" i="1" dirty="0"/>
              <a:t>f</a:t>
            </a:r>
            <a:r>
              <a:rPr lang="en-US" sz="1050" dirty="0"/>
              <a:t> with a variable bound of integration. This implies the existence of antiderivatives for </a:t>
            </a:r>
            <a:r>
              <a:rPr lang="en-US" sz="1050" dirty="0">
                <a:hlinkClick r:id="rId10" tooltip="Continuous function"/>
              </a:rPr>
              <a:t>continuous functions</a:t>
            </a:r>
            <a:r>
              <a:rPr lang="en-US" sz="1050" dirty="0"/>
              <a:t>.</a:t>
            </a:r>
            <a:r>
              <a:rPr lang="en-US" sz="1050" baseline="30000" dirty="0">
                <a:hlinkClick r:id="rId11"/>
              </a:rPr>
              <a:t>[1]</a:t>
            </a:r>
            <a:r>
              <a:rPr lang="en-US" sz="1050" dirty="0"/>
              <a:t> </a:t>
            </a:r>
          </a:p>
          <a:p>
            <a:r>
              <a:rPr lang="en-US" sz="1050" dirty="0"/>
              <a:t>Conversely, the second part of the theorem, sometimes called 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12"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9" tooltip="Antiderivative"/>
              </a:rPr>
              <a:t>antiderivatives</a:t>
            </a:r>
            <a:r>
              <a:rPr lang="en-US" sz="1050" dirty="0"/>
              <a:t>. This part of the theorem has key practical applications, because explicitly finding the antiderivative of a function by </a:t>
            </a:r>
            <a:r>
              <a:rPr lang="en-US" sz="1050" dirty="0">
                <a:hlinkClick r:id="rId13" tooltip="Symbolic integration"/>
              </a:rPr>
              <a:t>symbolic integration</a:t>
            </a:r>
            <a:r>
              <a:rPr lang="en-US" sz="1050" dirty="0"/>
              <a:t> avoids </a:t>
            </a:r>
            <a:r>
              <a:rPr lang="en-US" sz="1050" dirty="0">
                <a:hlinkClick r:id="rId14" tooltip="Numerical integration"/>
              </a:rPr>
              <a:t>numerical integration</a:t>
            </a:r>
            <a:r>
              <a:rPr lang="en-US" sz="105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306396" y="4047452"/>
            <a:ext cx="1540806" cy="253916"/>
          </a:xfrm>
          <a:prstGeom prst="rect">
            <a:avLst/>
          </a:prstGeom>
          <a:noFill/>
        </p:spPr>
        <p:txBody>
          <a:bodyPr wrap="none" rtlCol="0">
            <a:spAutoFit/>
          </a:bodyPr>
          <a:lstStyle/>
          <a:p>
            <a:r>
              <a:rPr lang="en-US" sz="1050" dirty="0"/>
              <a:t>- Excerpt for </a:t>
            </a:r>
            <a:r>
              <a:rPr lang="en-US" sz="1050" dirty="0">
                <a:hlinkClick r:id="rId15"/>
              </a:rPr>
              <a:t>Wikipedia</a:t>
            </a:r>
            <a:endParaRPr lang="en-TW" sz="1050"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4408119" y="1173562"/>
            <a:ext cx="4286405" cy="2873891"/>
          </a:xfrm>
          <a:prstGeom prst="rect">
            <a:avLst/>
          </a:prstGeom>
        </p:spPr>
      </p:pic>
    </p:spTree>
    <p:extLst>
      <p:ext uri="{BB962C8B-B14F-4D97-AF65-F5344CB8AC3E}">
        <p14:creationId xmlns:p14="http://schemas.microsoft.com/office/powerpoint/2010/main" val="246568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2796" y="1017726"/>
            <a:ext cx="2898409" cy="1816300"/>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411482" y="2166598"/>
            <a:ext cx="2611532" cy="14942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6120986" y="2166596"/>
            <a:ext cx="2611533" cy="14943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2893218" y="3022310"/>
            <a:ext cx="3357563" cy="1921172"/>
          </a:xfrm>
          <a:prstGeom prst="rect">
            <a:avLst/>
          </a:prstGeom>
        </p:spPr>
      </p:pic>
    </p:spTree>
    <p:extLst>
      <p:ext uri="{BB962C8B-B14F-4D97-AF65-F5344CB8AC3E}">
        <p14:creationId xmlns:p14="http://schemas.microsoft.com/office/powerpoint/2010/main" val="1656172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3"/>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1200329"/>
          </a:xfrm>
          <a:prstGeom prst="rect">
            <a:avLst/>
          </a:prstGeom>
          <a:noFill/>
        </p:spPr>
        <p:txBody>
          <a:bodyPr wrap="square" rtlCol="0">
            <a:spAutoFit/>
          </a:bodyPr>
          <a:lstStyle/>
          <a:p>
            <a:r>
              <a:rPr lang="en-US" sz="1800" dirty="0"/>
              <a:t>The two dashed </a:t>
            </a:r>
            <a:r>
              <a:rPr lang="en-US" sz="1800" dirty="0">
                <a:hlinkClick r:id="rId4" tooltip="Path (topology)"/>
              </a:rPr>
              <a:t>paths</a:t>
            </a:r>
            <a:r>
              <a:rPr lang="en-US" sz="1800" dirty="0"/>
              <a:t> shown above are homotopic relative to their endpoints. The animation represents one possible </a:t>
            </a:r>
            <a:r>
              <a:rPr lang="en-US" sz="1800" dirty="0" err="1"/>
              <a:t>homotopy</a:t>
            </a:r>
            <a:r>
              <a:rPr lang="en-US" sz="1800" dirty="0"/>
              <a:t>.</a:t>
            </a:r>
            <a:endParaRPr lang="en-TW" sz="18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4"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7"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0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5"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4" y="1057729"/>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6" y="1236676"/>
            <a:ext cx="4089065" cy="2842320"/>
          </a:xfrm>
          <a:prstGeom prst="rect">
            <a:avLst/>
          </a:prstGeom>
        </p:spPr>
      </p:pic>
    </p:spTree>
    <p:extLst>
      <p:ext uri="{BB962C8B-B14F-4D97-AF65-F5344CB8AC3E}">
        <p14:creationId xmlns:p14="http://schemas.microsoft.com/office/powerpoint/2010/main" val="2038493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5" y="2144496"/>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4"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6" y="4329143"/>
            <a:ext cx="4751109" cy="1200329"/>
          </a:xfrm>
          <a:prstGeom prst="rect">
            <a:avLst/>
          </a:prstGeom>
          <a:noFill/>
        </p:spPr>
        <p:txBody>
          <a:bodyPr wrap="square" rtlCol="0">
            <a:spAutoFit/>
          </a:bodyPr>
          <a:lstStyle/>
          <a:p>
            <a:r>
              <a:rPr lang="en-US" sz="1800" dirty="0"/>
              <a:t>Youtuber </a:t>
            </a:r>
            <a:r>
              <a:rPr lang="en-US" sz="1800" dirty="0" err="1">
                <a:hlinkClick r:id="rId5"/>
              </a:rPr>
              <a:t>blargoner</a:t>
            </a:r>
            <a:r>
              <a:rPr lang="en-US" sz="1800" dirty="0"/>
              <a:t>: An introduction to categories, functors, and universal properties, with applications to the lambda calculus and functional programming.</a:t>
            </a:r>
            <a:endParaRPr lang="en-TW" sz="18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244919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28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3" y="4447774"/>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60" y="1306580"/>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4" y="4555496"/>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1" y="1215165"/>
            <a:ext cx="3695241" cy="2903404"/>
          </a:xfrm>
          <a:prstGeom prst="rect">
            <a:avLst/>
          </a:prstGeom>
        </p:spPr>
      </p:pic>
    </p:spTree>
    <p:extLst>
      <p:ext uri="{BB962C8B-B14F-4D97-AF65-F5344CB8AC3E}">
        <p14:creationId xmlns:p14="http://schemas.microsoft.com/office/powerpoint/2010/main" val="2050762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2719800" y="4624753"/>
            <a:ext cx="3296159" cy="300082"/>
          </a:xfrm>
          <a:prstGeom prst="rect">
            <a:avLst/>
          </a:prstGeom>
          <a:noFill/>
        </p:spPr>
        <p:txBody>
          <a:bodyPr wrap="none" rtlCol="0">
            <a:spAutoFit/>
          </a:bodyPr>
          <a:lstStyle/>
          <a:p>
            <a:pPr lvl="0">
              <a:defRPr/>
            </a:pPr>
            <a:r>
              <a:rPr lang="en-US" sz="1350" kern="1200" dirty="0">
                <a:ea typeface="+mn-ea"/>
                <a:cs typeface="+mn-cs"/>
              </a:rPr>
              <a:t>Dr. </a:t>
            </a:r>
            <a:r>
              <a:rPr lang="en-US" sz="1350" kern="1200" dirty="0">
                <a:ea typeface="+mn-ea"/>
                <a:cs typeface="+mn-cs"/>
                <a:hlinkClick r:id="rId3"/>
              </a:rPr>
              <a:t>David Spivak </a:t>
            </a:r>
            <a:r>
              <a:rPr lang="en-US" sz="1050" dirty="0"/>
              <a:t>on </a:t>
            </a:r>
            <a:r>
              <a:rPr lang="en-US" sz="1050" dirty="0" err="1"/>
              <a:t>Youtube</a:t>
            </a:r>
            <a:r>
              <a:rPr lang="en-US" sz="1050" dirty="0"/>
              <a:t> </a:t>
            </a:r>
            <a:r>
              <a:rPr lang="en-US" sz="1050" dirty="0" err="1">
                <a:hlinkClick r:id="rId4"/>
              </a:rPr>
              <a:t>Topos</a:t>
            </a:r>
            <a:r>
              <a:rPr lang="en-US" sz="1050" dirty="0"/>
              <a:t> </a:t>
            </a:r>
            <a:r>
              <a:rPr lang="en-US" sz="1350" kern="1200" dirty="0">
                <a:ea typeface="+mn-ea"/>
                <a:cs typeface="+mn-cs"/>
              </a:rPr>
              <a:t>Channel</a:t>
            </a:r>
            <a:endParaRPr lang="en-TW" sz="1350" kern="1200" dirty="0">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1740877" y="927169"/>
            <a:ext cx="5488717" cy="3680000"/>
          </a:xfrm>
          <a:prstGeom prst="rect">
            <a:avLst/>
          </a:prstGeom>
        </p:spPr>
      </p:pic>
    </p:spTree>
    <p:extLst>
      <p:ext uri="{BB962C8B-B14F-4D97-AF65-F5344CB8AC3E}">
        <p14:creationId xmlns:p14="http://schemas.microsoft.com/office/powerpoint/2010/main" val="248008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r>
              <a:rPr lang="en" dirty="0"/>
              <a:t>Abstraction</a:t>
            </a:r>
            <a:endParaRPr dirty="0"/>
          </a:p>
        </p:txBody>
      </p:sp>
      <p:sp>
        <p:nvSpPr>
          <p:cNvPr id="73" name="Google Shape;73;p16"/>
          <p:cNvSpPr txBox="1">
            <a:spLocks noGrp="1"/>
          </p:cNvSpPr>
          <p:nvPr>
            <p:ph type="body" idx="2"/>
          </p:nvPr>
        </p:nvSpPr>
        <p:spPr>
          <a:xfrm>
            <a:off x="4939500" y="2224007"/>
            <a:ext cx="3837000" cy="2766447"/>
          </a:xfrm>
          <a:prstGeom prst="rect">
            <a:avLst/>
          </a:prstGeom>
        </p:spPr>
        <p:txBody>
          <a:bodyPr spcFirstLastPara="1" wrap="square" lIns="91425" tIns="91425" rIns="91425" bIns="91425" anchor="ctr" anchorCtr="0">
            <a:noAutofit/>
          </a:bodyPr>
          <a:lstStyle/>
          <a:p>
            <a:pPr marL="114297" indent="0">
              <a:buNone/>
            </a:pPr>
            <a:r>
              <a:rPr lang="en-US" dirty="0"/>
              <a:t>A well-defined set of Actions and iterative Branching Strategies</a:t>
            </a:r>
            <a:endParaRPr dirty="0"/>
          </a:p>
          <a:p>
            <a:pPr lvl="1" indent="-342892">
              <a:buSzPts val="1800"/>
              <a:buChar char="●"/>
            </a:pPr>
            <a:r>
              <a:rPr lang="en" dirty="0"/>
              <a:t>A Roadmap of composable activities</a:t>
            </a:r>
          </a:p>
          <a:p>
            <a:pPr lvl="1" indent="-342892">
              <a:buSzPts val="1800"/>
              <a:buChar char="●"/>
            </a:pPr>
            <a:r>
              <a:rPr lang="en" dirty="0"/>
              <a:t>Sequencing and timing conditions</a:t>
            </a:r>
          </a:p>
          <a:p>
            <a:pPr lvl="1" indent="-342892">
              <a:buSzPts val="1800"/>
              <a:buChar char="●"/>
            </a:pPr>
            <a:r>
              <a:rPr lang="en" dirty="0"/>
              <a:t>Explicitly state dependencies and resource requirements</a:t>
            </a:r>
          </a:p>
          <a:p>
            <a:pPr lvl="1" indent="-342892">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3</a:t>
            </a:fld>
            <a:endParaRPr lang="en">
              <a:solidFill>
                <a:srgbClr val="595959"/>
              </a:solidFill>
              <a:ea typeface="+mn-ea"/>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8"/>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000000"/>
                </a:solidFill>
              </a:rPr>
              <a:t>Why is abstraction useful?</a:t>
            </a:r>
          </a:p>
          <a:p>
            <a:pPr marL="914378" lvl="1" indent="-342892" defTabSz="914378">
              <a:buClr>
                <a:srgbClr val="595959"/>
              </a:buClr>
              <a:buSzPts val="1800"/>
              <a:buFont typeface="Arial"/>
              <a:buChar char="●"/>
              <a:defRPr/>
            </a:pPr>
            <a:r>
              <a:rPr lang="en-US" dirty="0">
                <a:solidFill>
                  <a:srgbClr val="000000"/>
                </a:solidFill>
              </a:rPr>
              <a:t>Allow reuse through universal properties</a:t>
            </a:r>
          </a:p>
          <a:p>
            <a:pPr marL="914378" lvl="1" indent="-342892" defTabSz="914378">
              <a:buClr>
                <a:srgbClr val="595959"/>
              </a:buClr>
              <a:buSzPts val="1800"/>
              <a:buFont typeface="Arial"/>
              <a:buChar char="●"/>
              <a:defRPr/>
            </a:pPr>
            <a:r>
              <a:rPr lang="en-US" dirty="0">
                <a:solidFill>
                  <a:srgbClr val="000000"/>
                </a:solidFill>
              </a:rPr>
              <a:t>Avoid resource conflicts</a:t>
            </a:r>
          </a:p>
          <a:p>
            <a:pPr marL="914378" lvl="1" indent="-342892" defTabSz="914378">
              <a:buClr>
                <a:srgbClr val="595959"/>
              </a:buClr>
              <a:buSzPts val="1800"/>
              <a:buFont typeface="Arial"/>
              <a:buChar char="●"/>
              <a:defRPr/>
            </a:pPr>
            <a:r>
              <a:rPr lang="en-US"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TW">
              <a:solidFill>
                <a:srgbClr val="FFFFFF"/>
              </a:solidFill>
              <a:latin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297" indent="0" defTabSz="914378">
              <a:buClr>
                <a:srgbClr val="595959"/>
              </a:buClr>
              <a:buNone/>
              <a:defRPr/>
            </a:pPr>
            <a:r>
              <a:rPr lang="en-US" dirty="0">
                <a:solidFill>
                  <a:srgbClr val="FFFFFF"/>
                </a:solidFill>
              </a:rPr>
              <a:t>Generalizing concrete experience?</a:t>
            </a:r>
          </a:p>
          <a:p>
            <a:pPr marL="914378" lvl="1" indent="-342892" defTabSz="914378">
              <a:buClr>
                <a:srgbClr val="595959"/>
              </a:buClr>
              <a:buSzPts val="1800"/>
              <a:buFont typeface="Arial"/>
              <a:buChar char="●"/>
              <a:defRPr/>
            </a:pPr>
            <a:r>
              <a:rPr lang="en-US" dirty="0">
                <a:solidFill>
                  <a:srgbClr val="FFFFFF"/>
                </a:solidFill>
              </a:rPr>
              <a:t>Make analogies in localized contexts</a:t>
            </a:r>
          </a:p>
          <a:p>
            <a:pPr marL="914378" lvl="1" indent="-342892" defTabSz="914378">
              <a:buClr>
                <a:srgbClr val="595959"/>
              </a:buClr>
              <a:buSzPts val="1800"/>
              <a:buFont typeface="Arial"/>
              <a:buChar char="●"/>
              <a:defRPr/>
            </a:pPr>
            <a:r>
              <a:rPr lang="en-US" dirty="0">
                <a:solidFill>
                  <a:srgbClr val="FFFFFF"/>
                </a:solidFill>
              </a:rPr>
              <a:t>Engage sensible metaphors</a:t>
            </a:r>
          </a:p>
          <a:p>
            <a:pPr marL="914378" lvl="1" indent="-342892" defTabSz="914378">
              <a:buClr>
                <a:srgbClr val="595959"/>
              </a:buClr>
              <a:buSzPts val="1800"/>
              <a:buFont typeface="Arial"/>
              <a:buChar char="●"/>
              <a:defRPr/>
            </a:pPr>
            <a:r>
              <a:rPr lang="en-US"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8" y="540629"/>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914378">
              <a:buClr>
                <a:srgbClr val="000000"/>
              </a:buClr>
              <a:defRPr/>
            </a:pPr>
            <a:r>
              <a:rPr lang="en-US" sz="360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1" y="29393"/>
            <a:ext cx="3027405" cy="1263405"/>
          </a:xfrm>
          <a:prstGeom prst="rect">
            <a:avLst/>
          </a:prstGeom>
        </p:spPr>
      </p:pic>
    </p:spTree>
    <p:extLst>
      <p:ext uri="{BB962C8B-B14F-4D97-AF65-F5344CB8AC3E}">
        <p14:creationId xmlns:p14="http://schemas.microsoft.com/office/powerpoint/2010/main" val="219152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06355" y="4559975"/>
            <a:ext cx="3065263" cy="300082"/>
          </a:xfrm>
          <a:prstGeom prst="rect">
            <a:avLst/>
          </a:prstGeom>
          <a:noFill/>
        </p:spPr>
        <p:txBody>
          <a:bodyPr wrap="none" rtlCol="0">
            <a:spAutoFit/>
          </a:bodyPr>
          <a:lstStyle/>
          <a:p>
            <a:pPr defTabSz="685800">
              <a:buClrTx/>
              <a:defRPr/>
            </a:pPr>
            <a:r>
              <a:rPr lang="en-US" sz="1350" kern="1200" dirty="0">
                <a:ea typeface="+mn-ea"/>
                <a:cs typeface="+mn-cs"/>
                <a:hlinkClick r:id="rId3"/>
              </a:rPr>
              <a:t>https://youtu.be/h7apO7q16V0?t=732</a:t>
            </a:r>
            <a:endParaRPr lang="en-TW" sz="1350" kern="1200" dirty="0">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39453" y="1088506"/>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831068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defRPr/>
            </a:pPr>
            <a:r>
              <a:rPr lang="en-TW" dirty="0">
                <a:solidFill>
                  <a:srgbClr val="FFFFFF"/>
                </a:solidFill>
                <a:ea typeface="+mn-ea"/>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1" y="2112835"/>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9"/>
            <a:ext cx="6306742" cy="830997"/>
          </a:xfrm>
          <a:prstGeom prst="rect">
            <a:avLst/>
          </a:prstGeom>
          <a:noFill/>
        </p:spPr>
        <p:txBody>
          <a:bodyPr wrap="square" rtlCol="0">
            <a:spAutoFit/>
          </a:bodyPr>
          <a:lstStyle/>
          <a:p>
            <a:pPr algn="ctr" defTabSz="914378">
              <a:defRPr/>
            </a:pPr>
            <a:r>
              <a:rPr lang="en-TW" sz="2400" dirty="0">
                <a:ea typeface="+mn-ea"/>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3"/>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3"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3" y="2762555"/>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508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6"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60"/>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5"/>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3" y="4799385"/>
            <a:ext cx="2702984"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87814" y="4834305"/>
            <a:ext cx="241925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32</a:t>
            </a:fld>
            <a:endParaRPr lang="en" dirty="0"/>
          </a:p>
        </p:txBody>
      </p:sp>
    </p:spTree>
    <p:extLst>
      <p:ext uri="{BB962C8B-B14F-4D97-AF65-F5344CB8AC3E}">
        <p14:creationId xmlns:p14="http://schemas.microsoft.com/office/powerpoint/2010/main" val="1839934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8404" y="1411572"/>
            <a:ext cx="3237473" cy="3385565"/>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1034074"/>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920024"/>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630673" y="2723259"/>
            <a:ext cx="3070071" cy="253916"/>
          </a:xfrm>
          <a:prstGeom prst="rect">
            <a:avLst/>
          </a:prstGeom>
          <a:noFill/>
        </p:spPr>
        <p:txBody>
          <a:bodyPr wrap="none" rtlCol="0">
            <a:spAutoFit/>
          </a:bodyPr>
          <a:lstStyle/>
          <a:p>
            <a:pPr defTabSz="914378"/>
            <a:r>
              <a:rPr lang="en-TW" sz="1050" dirty="0"/>
              <a:t>Memory management in Jack Operating System</a:t>
            </a:r>
          </a:p>
        </p:txBody>
      </p:sp>
    </p:spTree>
    <p:extLst>
      <p:ext uri="{BB962C8B-B14F-4D97-AF65-F5344CB8AC3E}">
        <p14:creationId xmlns:p14="http://schemas.microsoft.com/office/powerpoint/2010/main" val="5857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665522" y="4663217"/>
            <a:ext cx="7866256" cy="369332"/>
          </a:xfrm>
          <a:prstGeom prst="rect">
            <a:avLst/>
          </a:prstGeom>
          <a:noFill/>
        </p:spPr>
        <p:txBody>
          <a:bodyPr wrap="none" rtlCol="0">
            <a:spAutoFit/>
          </a:bodyPr>
          <a:lstStyle/>
          <a:p>
            <a:r>
              <a:rPr lang="en-TW" sz="1800" dirty="0">
                <a:hlinkClick r:id="rId2"/>
              </a:rPr>
              <a:t>A lecture that students of Cognitive Foundation must watch several times…</a:t>
            </a:r>
            <a:endParaRPr lang="en-TW" sz="1800" dirty="0"/>
          </a:p>
        </p:txBody>
      </p:sp>
    </p:spTree>
    <p:extLst>
      <p:ext uri="{BB962C8B-B14F-4D97-AF65-F5344CB8AC3E}">
        <p14:creationId xmlns:p14="http://schemas.microsoft.com/office/powerpoint/2010/main" val="363956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35</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0"/>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7" y="1043072"/>
            <a:ext cx="3056681" cy="3817372"/>
          </a:xfrm>
          <a:prstGeom prst="rect">
            <a:avLst/>
          </a:prstGeom>
        </p:spPr>
      </p:pic>
    </p:spTree>
    <p:extLst>
      <p:ext uri="{BB962C8B-B14F-4D97-AF65-F5344CB8AC3E}">
        <p14:creationId xmlns:p14="http://schemas.microsoft.com/office/powerpoint/2010/main" val="2362722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36</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991532" y="2031023"/>
            <a:ext cx="7160935" cy="2308324"/>
          </a:xfrm>
          <a:prstGeom prst="rect">
            <a:avLst/>
          </a:prstGeom>
          <a:noFill/>
        </p:spPr>
        <p:txBody>
          <a:bodyPr wrap="none" rtlCol="0">
            <a:spAutoFit/>
          </a:bodyPr>
          <a:lstStyle/>
          <a:p>
            <a:pPr algn="ctr"/>
            <a:r>
              <a:rPr lang="en-TW" sz="3600" dirty="0"/>
              <a:t>All concepts share the same root, </a:t>
            </a:r>
          </a:p>
          <a:p>
            <a:pPr algn="ctr"/>
            <a:r>
              <a:rPr lang="en-TW" sz="3600" dirty="0"/>
              <a:t>so that they are all comparable </a:t>
            </a:r>
          </a:p>
          <a:p>
            <a:pPr algn="ctr"/>
            <a:r>
              <a:rPr lang="en-TW" sz="3600" dirty="0"/>
              <a:t>and henceforth, </a:t>
            </a:r>
          </a:p>
          <a:p>
            <a:pPr algn="ctr"/>
            <a:r>
              <a:rPr lang="en-TW" sz="3600" b="1" i="1" dirty="0">
                <a:solidFill>
                  <a:srgbClr val="FF0000"/>
                </a:solidFill>
              </a:rPr>
              <a:t>computable</a:t>
            </a:r>
            <a:r>
              <a:rPr lang="en-TW" sz="36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1804896" y="1385875"/>
            <a:ext cx="4511171" cy="253916"/>
          </a:xfrm>
          <a:prstGeom prst="rect">
            <a:avLst/>
          </a:prstGeom>
          <a:noFill/>
        </p:spPr>
        <p:txBody>
          <a:bodyPr wrap="none" rtlCol="0">
            <a:spAutoFit/>
          </a:bodyPr>
          <a:lstStyle/>
          <a:p>
            <a:r>
              <a:rPr lang="en-TW" sz="1050" dirty="0"/>
              <a:t>It assumes that solutions are in one place, the Universe of possibilities…</a:t>
            </a:r>
          </a:p>
        </p:txBody>
      </p:sp>
    </p:spTree>
    <p:extLst>
      <p:ext uri="{BB962C8B-B14F-4D97-AF65-F5344CB8AC3E}">
        <p14:creationId xmlns:p14="http://schemas.microsoft.com/office/powerpoint/2010/main" val="532643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37</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586754" y="3020359"/>
            <a:ext cx="5970493" cy="2031325"/>
          </a:xfrm>
          <a:prstGeom prst="rect">
            <a:avLst/>
          </a:prstGeom>
          <a:noFill/>
        </p:spPr>
        <p:txBody>
          <a:bodyPr wrap="square" rtlCol="0">
            <a:spAutoFit/>
          </a:bodyPr>
          <a:lstStyle/>
          <a:p>
            <a:pPr defTabSz="914378"/>
            <a:r>
              <a:rPr lang="en-US" dirty="0"/>
              <a:t>During this period, </a:t>
            </a:r>
            <a:r>
              <a:rPr lang="en-US" b="1" i="1" dirty="0"/>
              <a:t>Curry</a:t>
            </a:r>
            <a:r>
              <a:rPr lang="en-US" dirty="0"/>
              <a:t> had become interested in logic. Originally, all of his logic was reading on the side, and at one point he was supposed to be working on a dissertation on a topic in differential equations assigned to him by </a:t>
            </a:r>
            <a:r>
              <a:rPr lang="en-US" b="1" i="1" dirty="0"/>
              <a:t>George D. </a:t>
            </a:r>
            <a:r>
              <a:rPr lang="en-US" b="1" i="1" dirty="0" err="1"/>
              <a:t>Birkhoff</a:t>
            </a:r>
            <a:r>
              <a:rPr lang="en-US" dirty="0"/>
              <a:t>. Furthermore, he was getting advice from various faculty members at Harvard and elsewhere to stay away from logic. This advice was especially strong from </a:t>
            </a:r>
            <a:r>
              <a:rPr lang="en-US" b="1" i="1" dirty="0"/>
              <a:t>Norbert Wiener</a:t>
            </a:r>
            <a:r>
              <a:rPr lang="en-US" dirty="0"/>
              <a:t>, who was at MIT and who was a member of the same birdwatching club as Curry. But Curry had become too interested in logic to stop thinking about it.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311701" y="2764733"/>
            <a:ext cx="990907" cy="1468344"/>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68390" y="4355440"/>
            <a:ext cx="1518364" cy="307777"/>
          </a:xfrm>
          <a:prstGeom prst="rect">
            <a:avLst/>
          </a:prstGeom>
          <a:noFill/>
        </p:spPr>
        <p:txBody>
          <a:bodyPr wrap="none" rtlCol="0">
            <a:spAutoFit/>
          </a:bodyPr>
          <a:lstStyle/>
          <a:p>
            <a:pPr defTabSz="914378"/>
            <a:r>
              <a:rPr lang="en-US" b="1" dirty="0">
                <a:hlinkClick r:id="rId4"/>
              </a:rPr>
              <a:t>Garrett </a:t>
            </a:r>
            <a:r>
              <a:rPr lang="en-US" b="1" dirty="0" err="1">
                <a:hlinkClick r:id="rId4"/>
              </a:rPr>
              <a:t>Birkhoff</a:t>
            </a:r>
            <a:endParaRPr lang="en-US" b="1" dirty="0"/>
          </a:p>
        </p:txBody>
      </p:sp>
      <p:sp>
        <p:nvSpPr>
          <p:cNvPr id="20" name="TextBox 19">
            <a:extLst>
              <a:ext uri="{FF2B5EF4-FFF2-40B4-BE49-F238E27FC236}">
                <a16:creationId xmlns:a16="http://schemas.microsoft.com/office/drawing/2014/main" id="{034C26EF-BB0C-C245-82EB-0129F40F7C4F}"/>
              </a:ext>
            </a:extLst>
          </p:cNvPr>
          <p:cNvSpPr txBox="1"/>
          <p:nvPr/>
        </p:nvSpPr>
        <p:spPr>
          <a:xfrm>
            <a:off x="88847" y="4576222"/>
            <a:ext cx="1436612" cy="307777"/>
          </a:xfrm>
          <a:prstGeom prst="rect">
            <a:avLst/>
          </a:prstGeom>
          <a:noFill/>
        </p:spPr>
        <p:txBody>
          <a:bodyPr wrap="none" rtlCol="0">
            <a:spAutoFit/>
          </a:bodyPr>
          <a:lstStyle/>
          <a:p>
            <a:pPr defTabSz="914378"/>
            <a:r>
              <a:rPr lang="en-TW" dirty="0"/>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09940" y="669912"/>
            <a:ext cx="1194428" cy="144923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135931"/>
            <a:ext cx="1776448" cy="307777"/>
          </a:xfrm>
          <a:prstGeom prst="rect">
            <a:avLst/>
          </a:prstGeom>
          <a:noFill/>
        </p:spPr>
        <p:txBody>
          <a:bodyPr wrap="none" rtlCol="0">
            <a:spAutoFit/>
          </a:bodyPr>
          <a:lstStyle/>
          <a:p>
            <a:pPr defTabSz="914378"/>
            <a:r>
              <a:rPr lang="en-US" b="1" dirty="0">
                <a:hlinkClick r:id="rId6"/>
              </a:rPr>
              <a:t>George D. </a:t>
            </a:r>
            <a:r>
              <a:rPr lang="en-US" b="1" dirty="0" err="1">
                <a:hlinkClick r:id="rId6"/>
              </a:rPr>
              <a:t>Birkhoff</a:t>
            </a:r>
            <a:endParaRPr lang="en-US" b="1" dirty="0"/>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404367" y="1394531"/>
            <a:ext cx="706856" cy="406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395576" y="1075196"/>
            <a:ext cx="761747" cy="523220"/>
          </a:xfrm>
          <a:prstGeom prst="rect">
            <a:avLst/>
          </a:prstGeom>
          <a:noFill/>
        </p:spPr>
        <p:txBody>
          <a:bodyPr wrap="none" rtlCol="0">
            <a:spAutoFit/>
          </a:bodyPr>
          <a:lstStyle/>
          <a:p>
            <a:pPr algn="ctr" defTabSz="914378"/>
            <a:r>
              <a:rPr lang="en-US" dirty="0"/>
              <a:t>a</a:t>
            </a:r>
            <a:r>
              <a:rPr lang="en-TW" dirty="0"/>
              <a:t>dvisor</a:t>
            </a:r>
          </a:p>
          <a:p>
            <a:pPr algn="ctr" defTabSz="914378"/>
            <a:r>
              <a:rPr lang="en-TW" dirty="0"/>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807155" y="2135931"/>
            <a:ext cx="81070" cy="628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26477" y="2400211"/>
            <a:ext cx="1327185" cy="307777"/>
          </a:xfrm>
          <a:prstGeom prst="rect">
            <a:avLst/>
          </a:prstGeom>
          <a:noFill/>
        </p:spPr>
        <p:txBody>
          <a:bodyPr wrap="square" rtlCol="0">
            <a:spAutoFit/>
          </a:bodyPr>
          <a:lstStyle/>
          <a:p>
            <a:pPr algn="ctr" defTabSz="914378"/>
            <a:r>
              <a:rPr lang="en-US" dirty="0"/>
              <a:t>father of</a:t>
            </a:r>
            <a:endParaRPr lang="en-TW" dirty="0"/>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143153" y="1275167"/>
            <a:ext cx="2452916" cy="523220"/>
          </a:xfrm>
          <a:prstGeom prst="rect">
            <a:avLst/>
          </a:prstGeom>
          <a:noFill/>
        </p:spPr>
        <p:txBody>
          <a:bodyPr wrap="none" rtlCol="0">
            <a:spAutoFit/>
          </a:bodyPr>
          <a:lstStyle/>
          <a:p>
            <a:pPr algn="ctr" defTabSz="914378"/>
            <a:r>
              <a:rPr lang="en-US" dirty="0"/>
              <a:t>Members of</a:t>
            </a:r>
          </a:p>
          <a:p>
            <a:pPr algn="ctr" defTabSz="914378"/>
            <a:r>
              <a:rPr lang="en-US" dirty="0"/>
              <a:t> the same bird watching club</a:t>
            </a:r>
            <a:endParaRPr lang="en-TW" dirty="0"/>
          </a:p>
        </p:txBody>
      </p:sp>
    </p:spTree>
    <p:extLst>
      <p:ext uri="{BB962C8B-B14F-4D97-AF65-F5344CB8AC3E}">
        <p14:creationId xmlns:p14="http://schemas.microsoft.com/office/powerpoint/2010/main" val="3149654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6328" y="246828"/>
            <a:ext cx="6771405" cy="646331"/>
          </a:xfrm>
          <a:prstGeom prst="rect">
            <a:avLst/>
          </a:prstGeom>
          <a:noFill/>
        </p:spPr>
        <p:txBody>
          <a:bodyPr wrap="none" rtlCol="0">
            <a:spAutoFit/>
          </a:bodyPr>
          <a:lstStyle/>
          <a:p>
            <a:pPr algn="ctr" defTabSz="914378">
              <a:defRPr/>
            </a:pPr>
            <a:r>
              <a:rPr lang="en-US" sz="3600" dirty="0">
                <a:latin typeface="Calibri"/>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pPr defTabSz="914378"/>
            <a:fld id="{523C812B-A187-0945-BAC5-7895DB419EB9}" type="slidenum">
              <a:rPr lang="en-US" kern="0">
                <a:solidFill>
                  <a:prstClr val="black">
                    <a:tint val="75000"/>
                  </a:prstClr>
                </a:solidFill>
                <a:latin typeface="Arial"/>
                <a:cs typeface="Arial"/>
                <a:sym typeface="Arial"/>
              </a:rPr>
              <a:pPr defTabSz="914378"/>
              <a:t>38</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4273525" y="2824858"/>
            <a:ext cx="4152621" cy="113015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9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105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900">
                <a:solidFill>
                  <a:srgbClr val="FFFFFF"/>
                </a:solidFill>
                <a:latin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765592" y="1618426"/>
            <a:ext cx="5059398" cy="738664"/>
          </a:xfrm>
          <a:prstGeom prst="rect">
            <a:avLst/>
          </a:prstGeom>
          <a:solidFill>
            <a:schemeClr val="lt1"/>
          </a:solidFill>
        </p:spPr>
        <p:txBody>
          <a:bodyPr wrap="none" rtlCol="0">
            <a:spAutoFit/>
          </a:bodyPr>
          <a:lstStyle/>
          <a:p>
            <a:pPr algn="ctr" defTabSz="914378"/>
            <a:r>
              <a:rPr lang="en-TW" dirty="0"/>
              <a:t>Every KIND of Lambda Expression is a Type, </a:t>
            </a:r>
          </a:p>
          <a:p>
            <a:pPr algn="ctr" defTabSz="914378"/>
            <a:r>
              <a:rPr lang="en-TW" dirty="0"/>
              <a:t>and </a:t>
            </a:r>
          </a:p>
          <a:p>
            <a:pPr algn="ctr" defTabSz="914378"/>
            <a:r>
              <a:rPr lang="en-US" dirty="0"/>
              <a:t>a small number of Types </a:t>
            </a:r>
            <a:r>
              <a:rPr lang="en-TW" dirty="0"/>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7312136" y="2693463"/>
            <a:ext cx="284052" cy="307777"/>
          </a:xfrm>
          <a:prstGeom prst="rect">
            <a:avLst/>
          </a:prstGeom>
          <a:noFill/>
        </p:spPr>
        <p:txBody>
          <a:bodyPr wrap="none" rtlCol="0">
            <a:spAutoFit/>
          </a:bodyPr>
          <a:lstStyle/>
          <a:p>
            <a:pPr defTabSz="914378"/>
            <a:r>
              <a:rPr lang="en-TW" dirty="0"/>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7312136" y="3043996"/>
            <a:ext cx="284052" cy="307777"/>
          </a:xfrm>
          <a:prstGeom prst="rect">
            <a:avLst/>
          </a:prstGeom>
          <a:noFill/>
        </p:spPr>
        <p:txBody>
          <a:bodyPr wrap="none" rtlCol="0">
            <a:spAutoFit/>
          </a:bodyPr>
          <a:lstStyle/>
          <a:p>
            <a:pPr defTabSz="914378"/>
            <a:r>
              <a:rPr lang="en-TW" dirty="0"/>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7319737" y="3303961"/>
            <a:ext cx="274434" cy="307777"/>
          </a:xfrm>
          <a:prstGeom prst="rect">
            <a:avLst/>
          </a:prstGeom>
          <a:noFill/>
        </p:spPr>
        <p:txBody>
          <a:bodyPr wrap="none" rtlCol="0">
            <a:spAutoFit/>
          </a:bodyPr>
          <a:lstStyle/>
          <a:p>
            <a:pPr defTabSz="914378"/>
            <a:r>
              <a:rPr lang="en-TW" dirty="0"/>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7319738" y="3689061"/>
            <a:ext cx="284052" cy="307777"/>
          </a:xfrm>
          <a:prstGeom prst="rect">
            <a:avLst/>
          </a:prstGeom>
          <a:noFill/>
        </p:spPr>
        <p:txBody>
          <a:bodyPr wrap="none" rtlCol="0">
            <a:spAutoFit/>
          </a:bodyPr>
          <a:lstStyle/>
          <a:p>
            <a:pPr defTabSz="914378"/>
            <a:r>
              <a:rPr lang="en-TW" dirty="0"/>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7312135" y="4050180"/>
            <a:ext cx="1327608" cy="307777"/>
          </a:xfrm>
          <a:prstGeom prst="rect">
            <a:avLst/>
          </a:prstGeom>
          <a:noFill/>
        </p:spPr>
        <p:txBody>
          <a:bodyPr wrap="none" rtlCol="0">
            <a:spAutoFit/>
          </a:bodyPr>
          <a:lstStyle/>
          <a:p>
            <a:pPr defTabSz="914378"/>
            <a:r>
              <a:rPr lang="en-US" dirty="0"/>
              <a:t>e</a:t>
            </a:r>
            <a:r>
              <a:rPr lang="en-TW" dirty="0"/>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3"/>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200" y="985537"/>
            <a:ext cx="1164579" cy="1839320"/>
          </a:xfrm>
          <a:prstGeom prst="rect">
            <a:avLst/>
          </a:prstGeom>
        </p:spPr>
      </p:pic>
    </p:spTree>
    <p:extLst>
      <p:ext uri="{BB962C8B-B14F-4D97-AF65-F5344CB8AC3E}">
        <p14:creationId xmlns:p14="http://schemas.microsoft.com/office/powerpoint/2010/main" val="3669789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39</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500560" y="4796059"/>
            <a:ext cx="8520599" cy="400110"/>
          </a:xfrm>
          <a:prstGeom prst="rect">
            <a:avLst/>
          </a:prstGeom>
        </p:spPr>
        <p:txBody>
          <a:bodyPr wrap="square">
            <a:spAutoFit/>
          </a:bodyPr>
          <a:lstStyle/>
          <a:p>
            <a:pPr defTabSz="914378"/>
            <a:r>
              <a:rPr lang="en-US" sz="1000" dirty="0">
                <a:solidFill>
                  <a:srgbClr val="111111"/>
                </a:solidFill>
                <a:latin typeface="Open Sans"/>
              </a:rPr>
              <a:t>The website of </a:t>
            </a:r>
            <a:r>
              <a:rPr lang="en-US" sz="1000" dirty="0" err="1">
                <a:solidFill>
                  <a:srgbClr val="111111"/>
                </a:solidFill>
                <a:latin typeface="Open Sans"/>
                <a:hlinkClick r:id="rId2"/>
              </a:rPr>
              <a:t>absint.com</a:t>
            </a:r>
            <a:r>
              <a:rPr lang="en-US" sz="1000" dirty="0">
                <a:solidFill>
                  <a:srgbClr val="111111"/>
                </a:solidFill>
                <a:latin typeface="Open Sans"/>
              </a:rPr>
              <a:t> stated: “Safety standards like ISO 26262, DO-178B, DO-178C, IEC-61508, and EN-50128 require identifying functional and non-functional hazards and demonstrating that the soft­ware does not violate the rele­vant safety goals.”</a:t>
            </a:r>
            <a:endParaRPr lang="en-TW" sz="1000" dirty="0"/>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05695" y="2317986"/>
            <a:ext cx="2330482" cy="1553654"/>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2499681" y="3875902"/>
            <a:ext cx="742511" cy="307777"/>
          </a:xfrm>
          <a:prstGeom prst="rect">
            <a:avLst/>
          </a:prstGeom>
          <a:noFill/>
        </p:spPr>
        <p:txBody>
          <a:bodyPr wrap="none" rtlCol="0">
            <a:spAutoFit/>
          </a:bodyPr>
          <a:lstStyle/>
          <a:p>
            <a:pPr defTabSz="914378"/>
            <a:r>
              <a:rPr lang="en-TW" dirty="0">
                <a:hlinkClick r:id="rId3"/>
              </a:rPr>
              <a:t>Kestrel</a:t>
            </a:r>
            <a:endParaRPr lang="en-TW" dirty="0"/>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65741" y="1234920"/>
            <a:ext cx="2254390" cy="1553654"/>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031486" y="2788573"/>
            <a:ext cx="522900" cy="307777"/>
          </a:xfrm>
          <a:prstGeom prst="rect">
            <a:avLst/>
          </a:prstGeom>
          <a:noFill/>
        </p:spPr>
        <p:txBody>
          <a:bodyPr wrap="none" rtlCol="0">
            <a:spAutoFit/>
          </a:bodyPr>
          <a:lstStyle/>
          <a:p>
            <a:pPr defTabSz="914378"/>
            <a:r>
              <a:rPr lang="en-TW" dirty="0">
                <a:hlinkClick r:id="rId5"/>
              </a:rPr>
              <a:t>Idiot</a:t>
            </a:r>
            <a:endParaRPr lang="en-TW" dirty="0"/>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655" y="2693449"/>
            <a:ext cx="1986794" cy="1553654"/>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4151050" y="4226055"/>
            <a:ext cx="841897" cy="307777"/>
          </a:xfrm>
          <a:prstGeom prst="rect">
            <a:avLst/>
          </a:prstGeom>
          <a:noFill/>
        </p:spPr>
        <p:txBody>
          <a:bodyPr wrap="none" rtlCol="0">
            <a:spAutoFit/>
          </a:bodyPr>
          <a:lstStyle/>
          <a:p>
            <a:pPr defTabSz="914378"/>
            <a:r>
              <a:rPr lang="en-TW" dirty="0">
                <a:hlinkClick r:id="rId7"/>
              </a:rPr>
              <a:t>Startling</a:t>
            </a:r>
            <a:endParaRPr lang="en-TW" dirty="0"/>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107826" y="2334466"/>
            <a:ext cx="2010119" cy="1553654"/>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5616511" y="3918279"/>
            <a:ext cx="851515" cy="307777"/>
          </a:xfrm>
          <a:prstGeom prst="rect">
            <a:avLst/>
          </a:prstGeom>
          <a:noFill/>
        </p:spPr>
        <p:txBody>
          <a:bodyPr wrap="none" rtlCol="0">
            <a:spAutoFit/>
          </a:bodyPr>
          <a:lstStyle/>
          <a:p>
            <a:pPr defTabSz="914378"/>
            <a:r>
              <a:rPr lang="en-TW" dirty="0">
                <a:hlinkClick r:id="rId9"/>
              </a:rPr>
              <a:t>Cardinal</a:t>
            </a:r>
            <a:endParaRPr lang="en-TW" dirty="0"/>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597348" y="1387269"/>
            <a:ext cx="2010119" cy="1537174"/>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7176648" y="2878893"/>
            <a:ext cx="912429" cy="307777"/>
          </a:xfrm>
          <a:prstGeom prst="rect">
            <a:avLst/>
          </a:prstGeom>
          <a:noFill/>
        </p:spPr>
        <p:txBody>
          <a:bodyPr wrap="none" rtlCol="0">
            <a:spAutoFit/>
          </a:bodyPr>
          <a:lstStyle/>
          <a:p>
            <a:pPr defTabSz="914378"/>
            <a:r>
              <a:rPr lang="en-TW" dirty="0">
                <a:hlinkClick r:id="rId11"/>
              </a:rPr>
              <a:t>Blue Bird</a:t>
            </a:r>
            <a:endParaRPr lang="en-TW" dirty="0"/>
          </a:p>
        </p:txBody>
      </p:sp>
      <p:sp>
        <p:nvSpPr>
          <p:cNvPr id="18" name="TextBox 17">
            <a:extLst>
              <a:ext uri="{FF2B5EF4-FFF2-40B4-BE49-F238E27FC236}">
                <a16:creationId xmlns:a16="http://schemas.microsoft.com/office/drawing/2014/main" id="{FE35BC6A-7CD3-194E-9F6F-18721E8331D2}"/>
              </a:ext>
            </a:extLst>
          </p:cNvPr>
          <p:cNvSpPr txBox="1"/>
          <p:nvPr/>
        </p:nvSpPr>
        <p:spPr>
          <a:xfrm>
            <a:off x="3233390" y="728461"/>
            <a:ext cx="2550699"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C(W), S</a:t>
            </a:r>
          </a:p>
        </p:txBody>
      </p:sp>
    </p:spTree>
    <p:extLst>
      <p:ext uri="{BB962C8B-B14F-4D97-AF65-F5344CB8AC3E}">
        <p14:creationId xmlns:p14="http://schemas.microsoft.com/office/powerpoint/2010/main" val="195366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a:solidFill>
                  <a:srgbClr val="595959"/>
                </a:solidFill>
                <a:ea typeface="+mn-ea"/>
              </a:rPr>
              <a:pPr defTabSz="914378">
                <a:defRPr/>
              </a:pPr>
              <a:t>4</a:t>
            </a:fld>
            <a:endParaRPr lang="en" dirty="0">
              <a:solidFill>
                <a:srgbClr val="595959"/>
              </a:solidFill>
              <a:ea typeface="+mn-ea"/>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3398831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391771" y="2957717"/>
            <a:ext cx="6360459" cy="2031325"/>
          </a:xfrm>
          <a:prstGeom prst="rect">
            <a:avLst/>
          </a:prstGeom>
          <a:noFill/>
        </p:spPr>
        <p:txBody>
          <a:bodyPr wrap="square" rtlCol="0">
            <a:spAutoFit/>
          </a:bodyPr>
          <a:lstStyle/>
          <a:p>
            <a:pPr defTabSz="914378"/>
            <a:r>
              <a:rPr lang="en-US" dirty="0"/>
              <a:t>Curry had the idea for using operators which he called </a:t>
            </a:r>
            <a:r>
              <a:rPr lang="en-US" i="1" dirty="0"/>
              <a:t>combinators</a:t>
            </a:r>
            <a:r>
              <a:rPr lang="en-US" dirty="0"/>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b="1" i="1" dirty="0"/>
              <a:t>strength to your right arm!</a:t>
            </a:r>
            <a:r>
              <a:rPr lang="en-US" dirty="0"/>
              <a:t>” </a:t>
            </a: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11224" y="1031296"/>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25276" y="2610846"/>
            <a:ext cx="2007281" cy="307777"/>
          </a:xfrm>
          <a:prstGeom prst="rect">
            <a:avLst/>
          </a:prstGeom>
          <a:noFill/>
        </p:spPr>
        <p:txBody>
          <a:bodyPr wrap="none" rtlCol="0">
            <a:spAutoFit/>
          </a:bodyPr>
          <a:lstStyle/>
          <a:p>
            <a:pPr algn="ctr" defTabSz="914378"/>
            <a:r>
              <a:rPr lang="en-US" b="1" dirty="0"/>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5997393" y="1043052"/>
            <a:ext cx="1114802" cy="1540454"/>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5814848" y="2596876"/>
            <a:ext cx="1479892" cy="307777"/>
          </a:xfrm>
          <a:prstGeom prst="rect">
            <a:avLst/>
          </a:prstGeom>
          <a:noFill/>
        </p:spPr>
        <p:txBody>
          <a:bodyPr wrap="none" rtlCol="0">
            <a:spAutoFit/>
          </a:bodyPr>
          <a:lstStyle/>
          <a:p>
            <a:pPr algn="ctr" defTabSz="914378"/>
            <a:r>
              <a:rPr lang="en-US" b="1" dirty="0"/>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3146611" y="1801524"/>
            <a:ext cx="2850782" cy="117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355963" y="1493746"/>
            <a:ext cx="2432076" cy="307777"/>
          </a:xfrm>
          <a:prstGeom prst="rect">
            <a:avLst/>
          </a:prstGeom>
          <a:noFill/>
        </p:spPr>
        <p:txBody>
          <a:bodyPr wrap="none" rtlCol="0">
            <a:spAutoFit/>
          </a:bodyPr>
          <a:lstStyle/>
          <a:p>
            <a:pPr algn="ctr" defTabSz="914378"/>
            <a:r>
              <a:rPr lang="en-US" dirty="0"/>
              <a:t>Tries to convince each other</a:t>
            </a:r>
            <a:endParaRPr lang="en-TW" dirty="0"/>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2293" y="405353"/>
            <a:ext cx="1571316" cy="223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536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41</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464231" y="3803593"/>
            <a:ext cx="6864724" cy="1169551"/>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The method of using only functions of one argument has come to be called </a:t>
            </a:r>
            <a:r>
              <a:rPr lang="en-TW" altLang="en-TW" i="1" dirty="0">
                <a:latin typeface="Arial" panose="020B0604020202020204" pitchFamily="34" charset="0"/>
                <a:ea typeface="Georgia" panose="02040502050405020303" pitchFamily="18" charset="0"/>
              </a:rPr>
              <a:t>currying</a:t>
            </a:r>
            <a:r>
              <a:rPr lang="en-TW" altLang="en-TW" dirty="0">
                <a:latin typeface="Arial" panose="020B0604020202020204" pitchFamily="34" charset="0"/>
                <a:ea typeface="Georgia" panose="02040502050405020303" pitchFamily="18" charset="0"/>
              </a:rPr>
              <a:t>, … Curry himself learned of this use of his name in his last years, and he protested because he had gotten the idea from Schönfinkel, but this use of Curry’s name has stuck.</a:t>
            </a:r>
            <a:endParaRPr lang="en-TW" altLang="en-TW" sz="2000" dirty="0">
              <a:latin typeface="Arial" panose="020B0604020202020204" pitchFamily="34" charset="0"/>
            </a:endParaRPr>
          </a:p>
          <a:p>
            <a:pPr defTabSz="914378"/>
            <a:r>
              <a:rPr lang="en-US" dirty="0"/>
              <a:t>	- excepts from </a:t>
            </a:r>
            <a:r>
              <a:rPr lang="en-US" dirty="0">
                <a:hlinkClick r:id="rId2"/>
              </a:rPr>
              <a:t>Internet Encyclopedia of Philosophy</a:t>
            </a:r>
            <a:endParaRPr lang="en-TW" dirty="0"/>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83684" y="1399570"/>
            <a:ext cx="1035387" cy="1540454"/>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1697736" y="2979120"/>
            <a:ext cx="2007281" cy="307777"/>
          </a:xfrm>
          <a:prstGeom prst="rect">
            <a:avLst/>
          </a:prstGeom>
          <a:noFill/>
        </p:spPr>
        <p:txBody>
          <a:bodyPr wrap="none" rtlCol="0">
            <a:spAutoFit/>
          </a:bodyPr>
          <a:lstStyle/>
          <a:p>
            <a:pPr algn="ctr" defTabSz="914378"/>
            <a:r>
              <a:rPr lang="en-US" b="1" dirty="0"/>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5725407" y="2965150"/>
            <a:ext cx="1803700" cy="307777"/>
          </a:xfrm>
          <a:prstGeom prst="rect">
            <a:avLst/>
          </a:prstGeom>
          <a:noFill/>
        </p:spPr>
        <p:txBody>
          <a:bodyPr wrap="none" rtlCol="0">
            <a:spAutoFit/>
          </a:bodyPr>
          <a:lstStyle/>
          <a:p>
            <a:pPr algn="ctr" defTabSz="914378"/>
            <a:r>
              <a:rPr lang="en-US" b="1" dirty="0"/>
              <a:t>Moses </a:t>
            </a:r>
            <a:r>
              <a:rPr lang="en-US" b="1" dirty="0" err="1"/>
              <a:t>Schönfinkel</a:t>
            </a:r>
            <a:endParaRPr lang="en-US" b="1" dirty="0"/>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3219070" y="2169797"/>
            <a:ext cx="285078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3250972" y="1817919"/>
            <a:ext cx="2642070" cy="307777"/>
          </a:xfrm>
          <a:prstGeom prst="rect">
            <a:avLst/>
          </a:prstGeom>
          <a:noFill/>
        </p:spPr>
        <p:txBody>
          <a:bodyPr wrap="none" rtlCol="0">
            <a:spAutoFit/>
          </a:bodyPr>
          <a:lstStyle/>
          <a:p>
            <a:pPr algn="ctr" defTabSz="914378"/>
            <a:r>
              <a:rPr lang="en-US" dirty="0"/>
              <a:t>Acknowledged the source from</a:t>
            </a:r>
            <a:endParaRPr lang="en-TW" dirty="0"/>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6069851" y="1399586"/>
            <a:ext cx="931025" cy="1540423"/>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Tree>
    <p:extLst>
      <p:ext uri="{BB962C8B-B14F-4D97-AF65-F5344CB8AC3E}">
        <p14:creationId xmlns:p14="http://schemas.microsoft.com/office/powerpoint/2010/main" val="2940238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42</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03201" y="1202901"/>
            <a:ext cx="8737600" cy="2413000"/>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3704350"/>
            <a:ext cx="9144000" cy="781970"/>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22" name="TextBox 21">
            <a:extLst>
              <a:ext uri="{FF2B5EF4-FFF2-40B4-BE49-F238E27FC236}">
                <a16:creationId xmlns:a16="http://schemas.microsoft.com/office/drawing/2014/main" id="{B46AE85E-1E7F-C24B-A09A-157177F7AA68}"/>
              </a:ext>
            </a:extLst>
          </p:cNvPr>
          <p:cNvSpPr txBox="1"/>
          <p:nvPr/>
        </p:nvSpPr>
        <p:spPr>
          <a:xfrm>
            <a:off x="191247" y="1439151"/>
            <a:ext cx="24077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191247" y="1675402"/>
            <a:ext cx="300082"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194453" y="2299735"/>
            <a:ext cx="296876"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03200" y="2924068"/>
            <a:ext cx="324128"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05551" y="3240624"/>
            <a:ext cx="282450" cy="307777"/>
          </a:xfrm>
          <a:prstGeom prst="rect">
            <a:avLst/>
          </a:prstGeom>
          <a:noFill/>
        </p:spPr>
        <p:txBody>
          <a:bodyPr wrap="none" rtlCol="0">
            <a:spAutoFit/>
          </a:bodyPr>
          <a:lstStyle/>
          <a:p>
            <a:pPr defTabSz="914378"/>
            <a:r>
              <a:rPr lang="en-TW" dirty="0">
                <a:latin typeface="Britannic Bold" panose="020B0903060703020204" pitchFamily="34" charset="77"/>
                <a:ea typeface="Brush Script MT" panose="03060802040406070304" pitchFamily="66" charset="-122"/>
                <a:cs typeface="Brush Script MT" panose="03060802040406070304" pitchFamily="66" charset="-122"/>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3275105" y="751340"/>
            <a:ext cx="2069798" cy="523220"/>
          </a:xfrm>
          <a:prstGeom prst="rect">
            <a:avLst/>
          </a:prstGeom>
          <a:noFill/>
        </p:spPr>
        <p:txBody>
          <a:bodyPr wrap="none" rtlCol="0">
            <a:spAutoFit/>
          </a:bodyPr>
          <a:lstStyle/>
          <a:p>
            <a:pPr algn="ctr" defTabSz="914378"/>
            <a:r>
              <a:rPr lang="en-TW" sz="2800" dirty="0">
                <a:latin typeface="Britannic Bold" panose="020B0903060703020204" pitchFamily="34" charset="77"/>
                <a:ea typeface="Brush Script MT" panose="03060802040406070304" pitchFamily="66" charset="-122"/>
                <a:cs typeface="Brush Script MT" panose="03060802040406070304" pitchFamily="66" charset="-122"/>
              </a:rPr>
              <a:t>I, K, B, W, S</a:t>
            </a:r>
          </a:p>
        </p:txBody>
      </p:sp>
    </p:spTree>
    <p:extLst>
      <p:ext uri="{BB962C8B-B14F-4D97-AF65-F5344CB8AC3E}">
        <p14:creationId xmlns:p14="http://schemas.microsoft.com/office/powerpoint/2010/main" val="1223050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2798687" y="1106850"/>
            <a:ext cx="3546628" cy="3546628"/>
          </a:xfrm>
          <a:prstGeom prst="rect">
            <a:avLst/>
          </a:prstGeom>
        </p:spPr>
      </p:pic>
      <p:sp>
        <p:nvSpPr>
          <p:cNvPr id="2" name="TextBox 1"/>
          <p:cNvSpPr txBox="1"/>
          <p:nvPr/>
        </p:nvSpPr>
        <p:spPr>
          <a:xfrm>
            <a:off x="2306802" y="200578"/>
            <a:ext cx="4530407" cy="523220"/>
          </a:xfrm>
          <a:prstGeom prst="rect">
            <a:avLst/>
          </a:prstGeom>
          <a:noFill/>
        </p:spPr>
        <p:txBody>
          <a:bodyPr wrap="none" rtlCol="0">
            <a:spAutoFit/>
          </a:bodyPr>
          <a:lstStyle/>
          <a:p>
            <a:pPr algn="ctr" defTabSz="685783">
              <a:defRPr/>
            </a:pPr>
            <a:r>
              <a:rPr lang="en-US" sz="2800" dirty="0">
                <a:latin typeface="Calibri"/>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8688933" y="4800405"/>
            <a:ext cx="26289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66" eaLnBrk="0" fontAlgn="base" hangingPunct="0">
              <a:spcBef>
                <a:spcPct val="0"/>
              </a:spcBef>
              <a:spcAft>
                <a:spcPct val="0"/>
              </a:spcAft>
              <a:defRPr/>
            </a:pPr>
            <a:fld id="{34F1E86F-CBF7-4DF7-824A-AB405C555AAE}" type="slidenum">
              <a:rPr lang="zh-CN" altLang="en-US" sz="1300">
                <a:solidFill>
                  <a:srgbClr val="000000"/>
                </a:solidFill>
                <a:latin typeface="Calibri"/>
                <a:ea typeface="宋体" panose="02010600030101010101" pitchFamily="2" charset="-122"/>
              </a:rPr>
              <a:pPr algn="ctr" defTabSz="685766" eaLnBrk="0" fontAlgn="base" hangingPunct="0">
                <a:spcBef>
                  <a:spcPct val="0"/>
                </a:spcBef>
                <a:spcAft>
                  <a:spcPct val="0"/>
                </a:spcAft>
                <a:defRPr/>
              </a:pPr>
              <a:t>43</a:t>
            </a:fld>
            <a:endParaRPr lang="zh-CN" altLang="en-US" sz="1300" dirty="0">
              <a:solidFill>
                <a:srgbClr val="000000"/>
              </a:solidFill>
              <a:latin typeface="Calibri"/>
              <a:ea typeface="宋体" panose="02010600030101010101" pitchFamily="2" charset="-122"/>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2634610" y="4767264"/>
            <a:ext cx="3874780" cy="307777"/>
          </a:xfrm>
          <a:prstGeom prst="rect">
            <a:avLst/>
          </a:prstGeom>
          <a:noFill/>
        </p:spPr>
        <p:txBody>
          <a:bodyPr wrap="none" rtlCol="0">
            <a:spAutoFit/>
          </a:bodyPr>
          <a:lstStyle/>
          <a:p>
            <a:pPr algn="ctr" defTabSz="914378"/>
            <a:r>
              <a:rPr lang="en-TW" dirty="0"/>
              <a:t>Image Source: P. 240 of T</a:t>
            </a:r>
            <a:r>
              <a:rPr lang="en-US" dirty="0"/>
              <a:t>h</a:t>
            </a:r>
            <a:r>
              <a:rPr lang="en-TW" dirty="0"/>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08175" y="3765850"/>
            <a:ext cx="648457" cy="1001414"/>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9044" y="1501140"/>
            <a:ext cx="856488" cy="10706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72179" y="3830565"/>
            <a:ext cx="648457" cy="1006922"/>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83110" y="3779940"/>
            <a:ext cx="759500" cy="931104"/>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42499" y="1457796"/>
            <a:ext cx="846435" cy="959872"/>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88507" y="3830564"/>
            <a:ext cx="759749" cy="100692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147717" y="1509340"/>
            <a:ext cx="608919" cy="9084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391622" y="1304760"/>
            <a:ext cx="1330128" cy="119634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081716" y="785884"/>
            <a:ext cx="489896" cy="728870"/>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695254" y="802382"/>
            <a:ext cx="489896" cy="6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15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6"/>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1" y="1027584"/>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9"/>
            <a:ext cx="3004542" cy="4024819"/>
          </a:xfrm>
          <a:prstGeom prst="rect">
            <a:avLst/>
          </a:prstGeom>
        </p:spPr>
      </p:pic>
    </p:spTree>
    <p:extLst>
      <p:ext uri="{BB962C8B-B14F-4D97-AF65-F5344CB8AC3E}">
        <p14:creationId xmlns:p14="http://schemas.microsoft.com/office/powerpoint/2010/main" val="1984111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45</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5992713" y="844699"/>
            <a:ext cx="3004542" cy="4024819"/>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803988" y="1625524"/>
            <a:ext cx="2167581" cy="253916"/>
          </a:xfrm>
          <a:prstGeom prst="rect">
            <a:avLst/>
          </a:prstGeom>
          <a:noFill/>
        </p:spPr>
        <p:txBody>
          <a:bodyPr wrap="none" rtlCol="0">
            <a:spAutoFit/>
          </a:bodyPr>
          <a:lstStyle/>
          <a:p>
            <a:r>
              <a:rPr lang="en-TW" sz="1050" dirty="0"/>
              <a:t>“Why” is a special </a:t>
            </a:r>
            <a:r>
              <a:rPr lang="en-TW" sz="1050" dirty="0">
                <a:solidFill>
                  <a:srgbClr val="FF0000"/>
                </a:solidFill>
              </a:rPr>
              <a:t>type</a:t>
            </a:r>
            <a:r>
              <a:rPr lang="en-TW" sz="1050"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1964948" y="2966734"/>
            <a:ext cx="2590774" cy="253916"/>
          </a:xfrm>
          <a:prstGeom prst="rect">
            <a:avLst/>
          </a:prstGeom>
          <a:noFill/>
        </p:spPr>
        <p:txBody>
          <a:bodyPr wrap="none" rtlCol="0">
            <a:spAutoFit/>
          </a:bodyPr>
          <a:lstStyle/>
          <a:p>
            <a:r>
              <a:rPr lang="en-TW" sz="1050" dirty="0"/>
              <a:t>“How” is a </a:t>
            </a:r>
            <a:r>
              <a:rPr lang="en-TW" sz="1050" dirty="0">
                <a:solidFill>
                  <a:srgbClr val="FF0000"/>
                </a:solidFill>
              </a:rPr>
              <a:t>type</a:t>
            </a:r>
            <a:r>
              <a:rPr lang="en-TW" sz="1050"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050744" y="3630357"/>
            <a:ext cx="3137397" cy="253916"/>
          </a:xfrm>
          <a:prstGeom prst="rect">
            <a:avLst/>
          </a:prstGeom>
          <a:noFill/>
        </p:spPr>
        <p:txBody>
          <a:bodyPr wrap="none" rtlCol="0">
            <a:spAutoFit/>
          </a:bodyPr>
          <a:lstStyle/>
          <a:p>
            <a:r>
              <a:rPr lang="en-TW" sz="1050"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1964949" y="2248297"/>
            <a:ext cx="1173719" cy="253916"/>
          </a:xfrm>
          <a:prstGeom prst="rect">
            <a:avLst/>
          </a:prstGeom>
          <a:noFill/>
        </p:spPr>
        <p:txBody>
          <a:bodyPr wrap="none" rtlCol="0">
            <a:spAutoFit/>
          </a:bodyPr>
          <a:lstStyle/>
          <a:p>
            <a:r>
              <a:rPr lang="en-TW" sz="1050"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535450" y="4348794"/>
            <a:ext cx="4339650" cy="253916"/>
          </a:xfrm>
          <a:prstGeom prst="rect">
            <a:avLst/>
          </a:prstGeom>
          <a:noFill/>
        </p:spPr>
        <p:txBody>
          <a:bodyPr wrap="none" rtlCol="0">
            <a:spAutoFit/>
          </a:bodyPr>
          <a:lstStyle/>
          <a:p>
            <a:r>
              <a:rPr lang="en-TW" sz="1050" dirty="0"/>
              <a:t>Universal Computation is about always computing in “</a:t>
            </a:r>
            <a:r>
              <a:rPr lang="en-TW" sz="1050" dirty="0">
                <a:solidFill>
                  <a:srgbClr val="FF0000"/>
                </a:solidFill>
              </a:rPr>
              <a:t>types</a:t>
            </a:r>
            <a:r>
              <a:rPr lang="en-TW" sz="1050" dirty="0"/>
              <a:t>” of whats!</a:t>
            </a:r>
          </a:p>
        </p:txBody>
      </p:sp>
    </p:spTree>
    <p:extLst>
      <p:ext uri="{BB962C8B-B14F-4D97-AF65-F5344CB8AC3E}">
        <p14:creationId xmlns:p14="http://schemas.microsoft.com/office/powerpoint/2010/main" val="299571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671543" y="852757"/>
            <a:ext cx="2631786" cy="1808543"/>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6029741" y="852757"/>
            <a:ext cx="2637459" cy="1808543"/>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671543" y="3060295"/>
            <a:ext cx="2631786" cy="1799723"/>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6029741" y="3051475"/>
            <a:ext cx="2644684" cy="1808543"/>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3232963" y="2329246"/>
            <a:ext cx="2867145" cy="860906"/>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3600378" y="3648534"/>
            <a:ext cx="2132315" cy="900246"/>
          </a:xfrm>
          <a:prstGeom prst="rect">
            <a:avLst/>
          </a:prstGeom>
          <a:noFill/>
        </p:spPr>
        <p:txBody>
          <a:bodyPr wrap="none" rtlCol="0">
            <a:spAutoFit/>
          </a:bodyPr>
          <a:lstStyle/>
          <a:p>
            <a:pPr algn="ctr"/>
            <a:r>
              <a:rPr lang="en-TW" sz="1050" dirty="0"/>
              <a:t>Two </a:t>
            </a:r>
            <a:r>
              <a:rPr lang="en-TW" sz="1050" dirty="0">
                <a:solidFill>
                  <a:srgbClr val="FF0000"/>
                </a:solidFill>
              </a:rPr>
              <a:t>types</a:t>
            </a:r>
            <a:r>
              <a:rPr lang="en-TW" sz="1050" dirty="0"/>
              <a:t> of Products</a:t>
            </a:r>
          </a:p>
          <a:p>
            <a:pPr algn="ctr"/>
            <a:r>
              <a:rPr lang="en-TW" sz="1050" dirty="0"/>
              <a:t>Outer Product and Inner Product</a:t>
            </a:r>
          </a:p>
          <a:p>
            <a:pPr algn="ctr"/>
            <a:r>
              <a:rPr lang="en-US" sz="1050" dirty="0"/>
              <a:t>o</a:t>
            </a:r>
            <a:r>
              <a:rPr lang="en-TW" sz="1050" dirty="0"/>
              <a:t>r</a:t>
            </a:r>
          </a:p>
          <a:p>
            <a:pPr algn="ctr"/>
            <a:r>
              <a:rPr lang="en-TW" sz="1050" dirty="0"/>
              <a:t>Product/Co-Product</a:t>
            </a:r>
          </a:p>
          <a:p>
            <a:pPr algn="ctr"/>
            <a:endParaRPr lang="en-TW" sz="1050" dirty="0"/>
          </a:p>
        </p:txBody>
      </p:sp>
    </p:spTree>
    <p:extLst>
      <p:ext uri="{BB962C8B-B14F-4D97-AF65-F5344CB8AC3E}">
        <p14:creationId xmlns:p14="http://schemas.microsoft.com/office/powerpoint/2010/main" val="3443879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5123" y="246828"/>
            <a:ext cx="7253910" cy="646331"/>
          </a:xfrm>
          <a:prstGeom prst="rect">
            <a:avLst/>
          </a:prstGeom>
          <a:noFill/>
        </p:spPr>
        <p:txBody>
          <a:bodyPr wrap="none" rtlCol="0">
            <a:spAutoFit/>
          </a:bodyPr>
          <a:lstStyle/>
          <a:p>
            <a:pPr algn="ctr" defTabSz="914378">
              <a:defRPr/>
            </a:pPr>
            <a:r>
              <a:rPr lang="en-US" sz="36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47</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462738" y="1107830"/>
            <a:ext cx="4618832" cy="3622431"/>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5457416" y="2058140"/>
            <a:ext cx="2867145" cy="860906"/>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FFFFFF"/>
                  </a:solidFill>
                  <a:latin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500" dirty="0">
                    <a:solidFill>
                      <a:srgbClr val="000000"/>
                    </a:solidFill>
                    <a:latin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sz="700" dirty="0">
                  <a:solidFill>
                    <a:srgbClr val="000000"/>
                  </a:solidFill>
                  <a:latin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sz="500">
                <a:solidFill>
                  <a:srgbClr val="FFFFFF"/>
                </a:solidFill>
                <a:latin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9651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265612"/>
            <a:ext cx="8520600" cy="5727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48</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6886575" y="-106363"/>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9842500" y="-106363"/>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7038975" y="46038"/>
            <a:ext cx="114300" cy="152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9994900" y="46038"/>
            <a:ext cx="8509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25" name="TextBox 24">
            <a:extLst>
              <a:ext uri="{FF2B5EF4-FFF2-40B4-BE49-F238E27FC236}">
                <a16:creationId xmlns:a16="http://schemas.microsoft.com/office/drawing/2014/main" id="{650398AD-E5F5-F447-B1AD-E7D3BC8FF586}"/>
              </a:ext>
            </a:extLst>
          </p:cNvPr>
          <p:cNvSpPr txBox="1"/>
          <p:nvPr/>
        </p:nvSpPr>
        <p:spPr>
          <a:xfrm>
            <a:off x="2076077" y="4663216"/>
            <a:ext cx="6864724" cy="307777"/>
          </a:xfrm>
          <a:prstGeom prst="rect">
            <a:avLst/>
          </a:prstGeom>
          <a:noFill/>
        </p:spPr>
        <p:txBody>
          <a:bodyPr wrap="square" rtlCol="0">
            <a:spAutoFit/>
          </a:bodyPr>
          <a:lstStyle/>
          <a:p>
            <a:pPr defTabSz="914378"/>
            <a:r>
              <a:rPr lang="en-US" dirty="0"/>
              <a:t>	- excepts from </a:t>
            </a:r>
            <a:r>
              <a:rPr lang="en-US" dirty="0">
                <a:hlinkClick r:id="rId2"/>
              </a:rPr>
              <a:t>Internet Encyclopedia of Philosophy</a:t>
            </a:r>
            <a:endParaRPr lang="en-TW" dirty="0"/>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38469888" y="-92075"/>
            <a:ext cx="127000" cy="15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TW"/>
          </a:p>
        </p:txBody>
      </p:sp>
      <p:sp>
        <p:nvSpPr>
          <p:cNvPr id="6" name="TextBox 5">
            <a:extLst>
              <a:ext uri="{FF2B5EF4-FFF2-40B4-BE49-F238E27FC236}">
                <a16:creationId xmlns:a16="http://schemas.microsoft.com/office/drawing/2014/main" id="{954603AD-28C5-7F4F-8AD7-B20A563BCF12}"/>
              </a:ext>
            </a:extLst>
          </p:cNvPr>
          <p:cNvSpPr txBox="1"/>
          <p:nvPr/>
        </p:nvSpPr>
        <p:spPr>
          <a:xfrm>
            <a:off x="407505" y="1408729"/>
            <a:ext cx="8328991" cy="2462213"/>
          </a:xfrm>
          <a:prstGeom prst="rect">
            <a:avLst/>
          </a:prstGeom>
          <a:noFill/>
        </p:spPr>
        <p:txBody>
          <a:bodyPr wrap="square" rtlCol="0">
            <a:spAutoFit/>
          </a:bodyPr>
          <a:lstStyle/>
          <a:p>
            <a:pPr algn="just" defTabSz="914378" eaLnBrk="0" fontAlgn="base" hangingPunct="0">
              <a:spcBef>
                <a:spcPct val="0"/>
              </a:spcBef>
              <a:spcAft>
                <a:spcPct val="0"/>
              </a:spcAft>
            </a:pPr>
            <a:r>
              <a:rPr lang="en-TW" altLang="en-TW" dirty="0">
                <a:latin typeface="Arial" panose="020B0604020202020204" pitchFamily="34" charset="0"/>
                <a:ea typeface="Georgia" panose="02040502050405020303" pitchFamily="18" charset="0"/>
              </a:rPr>
              <a:t>Over his career, Curry changed several times the words he used to denote the formal objects of a formal system. In his earliest work on combinatory logic, he called them “</a:t>
            </a:r>
            <a:r>
              <a:rPr lang="en-TW" altLang="en-TW" b="1" i="1" dirty="0">
                <a:latin typeface="Arial" panose="020B0604020202020204" pitchFamily="34" charset="0"/>
                <a:ea typeface="Georgia" panose="02040502050405020303" pitchFamily="18" charset="0"/>
              </a:rPr>
              <a:t>entities</a:t>
            </a:r>
            <a:r>
              <a:rPr lang="en-TW" altLang="en-TW" dirty="0">
                <a:latin typeface="Arial" panose="020B0604020202020204" pitchFamily="34" charset="0"/>
                <a:ea typeface="Georgia" panose="02040502050405020303" pitchFamily="18" charset="0"/>
              </a:rPr>
              <a:t>” (using the German word </a:t>
            </a:r>
            <a:r>
              <a:rPr lang="en-TW" altLang="en-TW" b="1" i="1" dirty="0">
                <a:latin typeface="Arial" panose="020B0604020202020204" pitchFamily="34" charset="0"/>
                <a:ea typeface="Georgia" panose="02040502050405020303" pitchFamily="18" charset="0"/>
              </a:rPr>
              <a:t>Etwas</a:t>
            </a:r>
            <a:r>
              <a:rPr lang="en-TW" altLang="en-TW" dirty="0">
                <a:latin typeface="Arial" panose="020B0604020202020204" pitchFamily="34" charset="0"/>
                <a:ea typeface="Georgia" panose="02040502050405020303" pitchFamily="18" charset="0"/>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b="1" i="1" dirty="0">
                <a:latin typeface="Arial" panose="020B0604020202020204" pitchFamily="34" charset="0"/>
                <a:ea typeface="Georgia" panose="02040502050405020303" pitchFamily="18" charset="0"/>
              </a:rPr>
              <a:t>combinatory terms</a:t>
            </a:r>
            <a:r>
              <a:rPr lang="en-TW" altLang="en-TW" dirty="0">
                <a:latin typeface="Arial" panose="020B0604020202020204" pitchFamily="34" charset="0"/>
                <a:ea typeface="Georgia" panose="02040502050405020303" pitchFamily="18" charset="0"/>
              </a:rPr>
              <a:t>” and “</a:t>
            </a:r>
            <a:r>
              <a:rPr lang="en-TW" altLang="en-TW" b="1" dirty="0">
                <a:latin typeface="Arial" panose="020B0604020202020204" pitchFamily="34" charset="0"/>
                <a:ea typeface="Georgia" panose="02040502050405020303" pitchFamily="18" charset="0"/>
              </a:rPr>
              <a:t>𝝺-terms</a:t>
            </a:r>
            <a:r>
              <a:rPr lang="en-TW" altLang="en-TW" dirty="0">
                <a:latin typeface="Arial" panose="020B0604020202020204" pitchFamily="34" charset="0"/>
                <a:ea typeface="Georgia" panose="02040502050405020303" pitchFamily="18" charset="0"/>
              </a:rPr>
              <a:t>”. However, this caused him a problem when he was dealing with a formal system of logic with quantifiers, since the terms would be what are usually called “</a:t>
            </a:r>
            <a:r>
              <a:rPr lang="en-TW" altLang="en-TW" b="1" i="1" dirty="0">
                <a:latin typeface="Arial" panose="020B0604020202020204" pitchFamily="34" charset="0"/>
                <a:ea typeface="Georgia" panose="02040502050405020303" pitchFamily="18" charset="0"/>
              </a:rPr>
              <a:t>formulas</a:t>
            </a:r>
            <a:r>
              <a:rPr lang="en-TW" altLang="en-TW" dirty="0">
                <a:latin typeface="Arial" panose="020B0604020202020204" pitchFamily="34" charset="0"/>
                <a:ea typeface="Georgia" panose="02040502050405020303" pitchFamily="18" charset="0"/>
              </a:rPr>
              <a:t>”, and there are other formal objects called “</a:t>
            </a:r>
            <a:r>
              <a:rPr lang="en-TW" altLang="en-TW" b="1" i="1" dirty="0">
                <a:latin typeface="Arial" panose="020B0604020202020204" pitchFamily="34" charset="0"/>
                <a:ea typeface="Georgia" panose="02040502050405020303" pitchFamily="18" charset="0"/>
              </a:rPr>
              <a:t>terms</a:t>
            </a:r>
            <a:r>
              <a:rPr lang="en-TW" altLang="en-TW" dirty="0">
                <a:latin typeface="Arial" panose="020B0604020202020204" pitchFamily="34" charset="0"/>
                <a:ea typeface="Georgia" panose="02040502050405020303" pitchFamily="18" charset="0"/>
              </a:rPr>
              <a:t>”. So in the end, he coined his own word by taking the first syllable of the word “</a:t>
            </a:r>
            <a:r>
              <a:rPr lang="en-TW" altLang="en-TW" b="1" i="1" dirty="0">
                <a:latin typeface="Arial" panose="020B0604020202020204" pitchFamily="34" charset="0"/>
                <a:ea typeface="Georgia" panose="02040502050405020303" pitchFamily="18" charset="0"/>
              </a:rPr>
              <a:t>object</a:t>
            </a:r>
            <a:r>
              <a:rPr lang="en-TW" altLang="en-TW" dirty="0">
                <a:latin typeface="Arial" panose="020B0604020202020204" pitchFamily="34" charset="0"/>
                <a:ea typeface="Georgia" panose="02040502050405020303" pitchFamily="18" charset="0"/>
              </a:rPr>
              <a:t>”, and started calling them </a:t>
            </a:r>
            <a:r>
              <a:rPr lang="en-TW" altLang="en-TW" b="1" i="1" dirty="0">
                <a:latin typeface="Arial" panose="020B0604020202020204" pitchFamily="34" charset="0"/>
                <a:ea typeface="Georgia" panose="02040502050405020303" pitchFamily="18" charset="0"/>
              </a:rPr>
              <a:t>obs</a:t>
            </a:r>
            <a:r>
              <a:rPr lang="en-TW" altLang="en-TW" dirty="0">
                <a:latin typeface="Arial" panose="020B0604020202020204" pitchFamily="34" charset="0"/>
                <a:ea typeface="Georgia" panose="02040502050405020303" pitchFamily="18" charset="0"/>
              </a:rPr>
              <a:t>. To some people, the word </a:t>
            </a:r>
            <a:r>
              <a:rPr lang="en-TW" altLang="en-TW" b="1" dirty="0">
                <a:latin typeface="Arial" panose="020B0604020202020204" pitchFamily="34" charset="0"/>
                <a:ea typeface="Georgia" panose="02040502050405020303" pitchFamily="18" charset="0"/>
              </a:rPr>
              <a:t>ob</a:t>
            </a:r>
            <a:r>
              <a:rPr lang="en-TW" altLang="en-TW" dirty="0">
                <a:latin typeface="Arial" panose="020B0604020202020204" pitchFamily="34" charset="0"/>
                <a:ea typeface="Georgia" panose="02040502050405020303" pitchFamily="18" charset="0"/>
              </a:rPr>
              <a:t> appeared to refer specifically to combinatory logic, but in fact Curry used the word for formal objects of any kind of formal system.</a:t>
            </a:r>
            <a:endParaRPr lang="en-TW" altLang="en-TW" sz="2000" dirty="0">
              <a:latin typeface="Arial" panose="020B0604020202020204" pitchFamily="34" charset="0"/>
            </a:endParaRPr>
          </a:p>
        </p:txBody>
      </p:sp>
    </p:spTree>
    <p:extLst>
      <p:ext uri="{BB962C8B-B14F-4D97-AF65-F5344CB8AC3E}">
        <p14:creationId xmlns:p14="http://schemas.microsoft.com/office/powerpoint/2010/main" val="892784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6"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2"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4"/>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7" y="1017726"/>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1"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4" y="1487945"/>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6"/>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7"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88972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949" y="246828"/>
            <a:ext cx="7826181" cy="646331"/>
          </a:xfrm>
          <a:prstGeom prst="rect">
            <a:avLst/>
          </a:prstGeom>
          <a:noFill/>
        </p:spPr>
        <p:txBody>
          <a:bodyPr wrap="none" rtlCol="0">
            <a:spAutoFit/>
          </a:bodyPr>
          <a:lstStyle/>
          <a:p>
            <a:pPr algn="ctr" defTabSz="914378">
              <a:defRPr/>
            </a:pPr>
            <a:r>
              <a:rPr lang="en-US" sz="36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5</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7" y="3267457"/>
            <a:ext cx="5173211"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3918071" y="1533313"/>
            <a:ext cx="4996881"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9048" y="1041101"/>
            <a:ext cx="2756537" cy="3710058"/>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01918" y="1320544"/>
            <a:ext cx="1027989" cy="1623592"/>
          </a:xfrm>
          <a:prstGeom prst="rect">
            <a:avLst/>
          </a:prstGeom>
        </p:spPr>
      </p:pic>
    </p:spTree>
    <p:extLst>
      <p:ext uri="{BB962C8B-B14F-4D97-AF65-F5344CB8AC3E}">
        <p14:creationId xmlns:p14="http://schemas.microsoft.com/office/powerpoint/2010/main" val="2695224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24517" y="1362061"/>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9"/>
            <a:ext cx="1343638" cy="215444"/>
          </a:xfrm>
          <a:prstGeom prst="rect">
            <a:avLst/>
          </a:prstGeom>
          <a:noFill/>
        </p:spPr>
        <p:txBody>
          <a:bodyPr wrap="none" rtlCol="0">
            <a:spAutoFit/>
          </a:bodyPr>
          <a:lstStyle/>
          <a:p>
            <a:pPr defTabSz="914378"/>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6"/>
            <a:ext cx="1877437" cy="276999"/>
          </a:xfrm>
          <a:prstGeom prst="rect">
            <a:avLst/>
          </a:prstGeom>
          <a:noFill/>
        </p:spPr>
        <p:txBody>
          <a:bodyPr wrap="none" rtlCol="0">
            <a:spAutoFit/>
          </a:bodyPr>
          <a:lstStyle/>
          <a:p>
            <a:pPr defTabSz="914378"/>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6"/>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TW">
                <a:solidFill>
                  <a:srgbClr val="FFFFFF"/>
                </a:solidFill>
                <a:latin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4" y="2571751"/>
            <a:ext cx="2205869" cy="2116743"/>
          </a:xfrm>
          <a:prstGeom prst="rect">
            <a:avLst/>
          </a:prstGeom>
        </p:spPr>
      </p:pic>
    </p:spTree>
    <p:extLst>
      <p:ext uri="{BB962C8B-B14F-4D97-AF65-F5344CB8AC3E}">
        <p14:creationId xmlns:p14="http://schemas.microsoft.com/office/powerpoint/2010/main" val="3177372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895353" y="4788942"/>
            <a:ext cx="7353296" cy="261610"/>
          </a:xfrm>
          <a:prstGeom prst="rect">
            <a:avLst/>
          </a:prstGeom>
          <a:noFill/>
        </p:spPr>
        <p:txBody>
          <a:bodyPr wrap="none" rtlCol="0">
            <a:spAutoFit/>
          </a:bodyPr>
          <a:lstStyle/>
          <a:p>
            <a:pPr algn="ctr" defTabSz="914378"/>
            <a:r>
              <a:rPr lang="en-TW" sz="1100" dirty="0"/>
              <a:t>Source of Text : </a:t>
            </a:r>
            <a:r>
              <a:rPr lang="en-US" sz="1100" dirty="0">
                <a:hlinkClick r:id="rId3"/>
              </a:rPr>
              <a:t>https://www.di.ens.fr/~cousot/publications.www/CousotCousot-POPL-77-ACM-p238--252-1977.pdf</a:t>
            </a:r>
            <a:endParaRPr lang="en-TW" sz="1100" dirty="0"/>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237061" y="1108193"/>
            <a:ext cx="4669878" cy="3590283"/>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7138345" y="1976847"/>
            <a:ext cx="1522419" cy="2184449"/>
            <a:chOff x="7138344" y="1976846"/>
            <a:chExt cx="1522419" cy="2184449"/>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76999"/>
            </a:xfrm>
            <a:prstGeom prst="rect">
              <a:avLst/>
            </a:prstGeom>
            <a:noFill/>
          </p:spPr>
          <p:txBody>
            <a:bodyPr wrap="square" rtlCol="0">
              <a:spAutoFit/>
            </a:bodyPr>
            <a:lstStyle/>
            <a:p>
              <a:pPr algn="ctr" defTabSz="914378"/>
              <a:r>
                <a:rPr lang="en-TW" sz="1200" dirty="0">
                  <a:hlinkClick r:id="rId5"/>
                </a:rPr>
                <a:t>Radhia Cousot</a:t>
              </a:r>
              <a:endParaRPr lang="en-TW" sz="1200" dirty="0"/>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231466" y="1976847"/>
            <a:ext cx="1774190" cy="2101722"/>
            <a:chOff x="293941" y="1976846"/>
            <a:chExt cx="1774190" cy="2101722"/>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83337" cy="276999"/>
            </a:xfrm>
            <a:prstGeom prst="rect">
              <a:avLst/>
            </a:prstGeom>
            <a:noFill/>
          </p:spPr>
          <p:txBody>
            <a:bodyPr wrap="none" rtlCol="0">
              <a:spAutoFit/>
            </a:bodyPr>
            <a:lstStyle/>
            <a:p>
              <a:pPr defTabSz="914378"/>
              <a:r>
                <a:rPr lang="en-TW" sz="1200" dirty="0">
                  <a:hlinkClick r:id="rId7"/>
                </a:rPr>
                <a:t>Patrick Cousot</a:t>
              </a:r>
              <a:endParaRPr lang="en-TW" sz="1200" dirty="0"/>
            </a:p>
          </p:txBody>
        </p:sp>
      </p:grpSp>
    </p:spTree>
    <p:extLst>
      <p:ext uri="{BB962C8B-B14F-4D97-AF65-F5344CB8AC3E}">
        <p14:creationId xmlns:p14="http://schemas.microsoft.com/office/powerpoint/2010/main" val="697671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52</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4" y="1842332"/>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837500" y="1010324"/>
            <a:ext cx="1458090"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Energy</a:t>
            </a:r>
          </a:p>
          <a:p>
            <a:pPr algn="ctr" defTabSz="914378"/>
            <a:r>
              <a:rPr lang="en-TW" dirty="0">
                <a:solidFill>
                  <a:srgbClr val="FFFFFF"/>
                </a:solidFill>
                <a:latin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7"/>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5" y="2184144"/>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6" y="2807675"/>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70" y="2790589"/>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8"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309145" y="4470653"/>
            <a:ext cx="2513940" cy="52855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Bio Diversity</a:t>
            </a:r>
          </a:p>
          <a:p>
            <a:pPr algn="ctr" defTabSz="914378"/>
            <a:r>
              <a:rPr lang="en-TW" dirty="0">
                <a:solidFill>
                  <a:srgbClr val="FFFFFF"/>
                </a:solidFill>
                <a:latin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7" y="3656102"/>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40" y="3655789"/>
            <a:ext cx="1547475" cy="291782"/>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TW" dirty="0">
                <a:solidFill>
                  <a:srgbClr val="FFFFFF"/>
                </a:solidFill>
                <a:latin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4566116" y="1541622"/>
            <a:ext cx="429" cy="206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8" y="2327766"/>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7"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8"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2"/>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2" y="3077832"/>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8"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566116" y="3947571"/>
            <a:ext cx="1018162" cy="5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814848" cy="52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5839719" y="4581039"/>
            <a:ext cx="1854995" cy="307777"/>
          </a:xfrm>
          <a:prstGeom prst="rect">
            <a:avLst/>
          </a:prstGeom>
          <a:noFill/>
        </p:spPr>
        <p:txBody>
          <a:bodyPr wrap="none" rtlCol="0">
            <a:spAutoFit/>
          </a:bodyPr>
          <a:lstStyle/>
          <a:p>
            <a:pPr defTabSz="914378"/>
            <a:r>
              <a:rPr lang="en-TW" dirty="0"/>
              <a:t>Learning and Growth</a:t>
            </a:r>
          </a:p>
        </p:txBody>
      </p:sp>
    </p:spTree>
    <p:extLst>
      <p:ext uri="{BB962C8B-B14F-4D97-AF65-F5344CB8AC3E}">
        <p14:creationId xmlns:p14="http://schemas.microsoft.com/office/powerpoint/2010/main" val="793513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1744835" y="1041095"/>
            <a:ext cx="5654332" cy="3672100"/>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1902758" y="4759359"/>
            <a:ext cx="5338483" cy="307777"/>
          </a:xfrm>
          <a:prstGeom prst="rect">
            <a:avLst/>
          </a:prstGeom>
          <a:noFill/>
        </p:spPr>
        <p:txBody>
          <a:bodyPr wrap="square" rtlCol="0">
            <a:spAutoFit/>
          </a:bodyPr>
          <a:lstStyle/>
          <a:p>
            <a:pPr algn="ctr" defTabSz="914378"/>
            <a:r>
              <a:rPr lang="en-TW" dirty="0"/>
              <a:t>Professor Dave Explains:  </a:t>
            </a:r>
            <a:r>
              <a:rPr lang="en-TW" dirty="0">
                <a:hlinkClick r:id="rId5"/>
              </a:rPr>
              <a:t>The Cell Cycle and its Regulation</a:t>
            </a:r>
            <a:endParaRPr lang="en-TW" dirty="0"/>
          </a:p>
        </p:txBody>
      </p:sp>
    </p:spTree>
    <p:extLst>
      <p:ext uri="{BB962C8B-B14F-4D97-AF65-F5344CB8AC3E}">
        <p14:creationId xmlns:p14="http://schemas.microsoft.com/office/powerpoint/2010/main" val="3158126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5543550" y="2514600"/>
            <a:ext cx="21717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200">
                <a:solidFill>
                  <a:srgbClr val="000000"/>
                </a:solidFill>
                <a:latin typeface="Comic Sans MS" panose="030F0902030302020204" pitchFamily="66" charset="0"/>
              </a:rPr>
              <a:t>The data structure that this algorithm manages is a single pointer: </a:t>
            </a:r>
            <a:r>
              <a:rPr lang="en-US" altLang="en-CN" sz="1200">
                <a:solidFill>
                  <a:srgbClr val="000099"/>
                </a:solidFill>
                <a:latin typeface="Comic Sans MS" panose="030F0902030302020204" pitchFamily="66" charset="0"/>
              </a:rPr>
              <a:t>free</a:t>
            </a:r>
            <a:r>
              <a:rPr lang="en-US" altLang="en-CN" sz="12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257300" y="1017725"/>
            <a:ext cx="6457950" cy="1371600"/>
          </a:xfrm>
        </p:spPr>
        <p:txBody>
          <a:bodyPr/>
          <a:lstStyle/>
          <a:p>
            <a:r>
              <a:rPr lang="en-US" altLang="en-CN" sz="1200" dirty="0"/>
              <a:t>When a program constructs (destructs) an object, the OS has to allocate</a:t>
            </a:r>
            <a:br>
              <a:rPr lang="en-US" altLang="en-CN" sz="1200" dirty="0"/>
            </a:br>
            <a:r>
              <a:rPr lang="en-US" altLang="en-CN" sz="1200" dirty="0"/>
              <a:t>(de-allocate) a RAM block on the heap:</a:t>
            </a:r>
            <a:endParaRPr lang="en-US" altLang="en-CN" sz="1200" dirty="0">
              <a:solidFill>
                <a:srgbClr val="000099"/>
              </a:solidFill>
            </a:endParaRPr>
          </a:p>
          <a:p>
            <a:pPr lvl="1"/>
            <a:r>
              <a:rPr lang="en-US" altLang="en-CN" sz="1200" b="1" dirty="0" err="1">
                <a:solidFill>
                  <a:srgbClr val="000099"/>
                </a:solidFill>
                <a:latin typeface="Courier New" panose="02070309020205020404" pitchFamily="49" charset="0"/>
                <a:cs typeface="Courier New" panose="02070309020205020404" pitchFamily="49" charset="0"/>
              </a:rPr>
              <a:t>alloc</a:t>
            </a:r>
            <a:r>
              <a:rPr lang="en-US" altLang="en-CN" sz="1200" b="1" dirty="0">
                <a:solidFill>
                  <a:srgbClr val="000099"/>
                </a:solidFill>
                <a:latin typeface="Courier New" panose="02070309020205020404" pitchFamily="49" charset="0"/>
                <a:cs typeface="Courier New" panose="02070309020205020404" pitchFamily="49" charset="0"/>
              </a:rPr>
              <a:t>(size)</a:t>
            </a:r>
            <a:r>
              <a:rPr lang="en-US" altLang="en-CN" sz="1200" b="1" dirty="0">
                <a:latin typeface="Courier New" panose="02070309020205020404" pitchFamily="49" charset="0"/>
                <a:cs typeface="Courier New" panose="02070309020205020404" pitchFamily="49" charset="0"/>
              </a:rPr>
              <a:t>:</a:t>
            </a:r>
            <a:r>
              <a:rPr lang="en-US" altLang="en-CN" sz="1200" dirty="0"/>
              <a:t>         returns a reference to a free RAM block of size </a:t>
            </a:r>
            <a:r>
              <a:rPr lang="en-US" altLang="en-CN" sz="1200" b="1" dirty="0">
                <a:solidFill>
                  <a:srgbClr val="000099"/>
                </a:solidFill>
                <a:latin typeface="Courier New" panose="02070309020205020404" pitchFamily="49" charset="0"/>
                <a:cs typeface="Courier New" panose="02070309020205020404" pitchFamily="49" charset="0"/>
              </a:rPr>
              <a:t>size</a:t>
            </a:r>
          </a:p>
          <a:p>
            <a:pPr lvl="1"/>
            <a:r>
              <a:rPr lang="en-US" altLang="en-CN" sz="1200" b="1" dirty="0" err="1">
                <a:solidFill>
                  <a:srgbClr val="000099"/>
                </a:solidFill>
                <a:latin typeface="Courier New" panose="02070309020205020404" pitchFamily="49" charset="0"/>
                <a:cs typeface="Courier New" panose="02070309020205020404" pitchFamily="49" charset="0"/>
              </a:rPr>
              <a:t>deAlloc</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recycles the RAM block that </a:t>
            </a:r>
            <a:r>
              <a:rPr lang="en-US" altLang="en-CN" sz="1200" b="1" dirty="0">
                <a:solidFill>
                  <a:srgbClr val="000099"/>
                </a:solidFill>
                <a:latin typeface="Courier New" panose="02070309020205020404" pitchFamily="49" charset="0"/>
                <a:cs typeface="Courier New" panose="02070309020205020404" pitchFamily="49" charset="0"/>
              </a:rPr>
              <a:t>object</a:t>
            </a:r>
            <a:r>
              <a:rPr lang="en-US" altLang="en-CN" sz="12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5900" y="2332177"/>
            <a:ext cx="3886200" cy="2737247"/>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403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75" y="514350"/>
            <a:ext cx="4086225" cy="42291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486400" y="514350"/>
            <a:ext cx="2114550" cy="19431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43550" y="2400300"/>
            <a:ext cx="2114550" cy="19431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257300" y="57150"/>
            <a:ext cx="65722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800">
                <a:solidFill>
                  <a:srgbClr val="663300"/>
                </a:solidFill>
              </a:rPr>
              <a:t>Memory management (improved)</a:t>
            </a:r>
          </a:p>
        </p:txBody>
      </p:sp>
    </p:spTree>
    <p:extLst>
      <p:ext uri="{BB962C8B-B14F-4D97-AF65-F5344CB8AC3E}">
        <p14:creationId xmlns:p14="http://schemas.microsoft.com/office/powerpoint/2010/main" val="922190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4019717" y="545124"/>
            <a:ext cx="4129121" cy="4318000"/>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95162" y="734158"/>
            <a:ext cx="2114550" cy="19431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2312" y="2620108"/>
            <a:ext cx="2114550" cy="19431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316524" y="542905"/>
            <a:ext cx="3070071" cy="253916"/>
          </a:xfrm>
          <a:prstGeom prst="rect">
            <a:avLst/>
          </a:prstGeom>
          <a:noFill/>
        </p:spPr>
        <p:txBody>
          <a:bodyPr wrap="none" rtlCol="0">
            <a:spAutoFit/>
          </a:bodyPr>
          <a:lstStyle/>
          <a:p>
            <a:r>
              <a:rPr lang="en-TW" sz="1050" dirty="0"/>
              <a:t>Memory management in Jack Operating System</a:t>
            </a:r>
          </a:p>
        </p:txBody>
      </p:sp>
    </p:spTree>
    <p:extLst>
      <p:ext uri="{BB962C8B-B14F-4D97-AF65-F5344CB8AC3E}">
        <p14:creationId xmlns:p14="http://schemas.microsoft.com/office/powerpoint/2010/main" val="22019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57</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2351770" y="1185745"/>
            <a:ext cx="4440461" cy="3309453"/>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499683" y="4663216"/>
            <a:ext cx="6144631" cy="307777"/>
          </a:xfrm>
          <a:prstGeom prst="rect">
            <a:avLst/>
          </a:prstGeom>
          <a:noFill/>
        </p:spPr>
        <p:txBody>
          <a:bodyPr wrap="none" rtlCol="0">
            <a:spAutoFit/>
          </a:bodyPr>
          <a:lstStyle/>
          <a:p>
            <a:pPr defTabSz="914378"/>
            <a:r>
              <a:rPr lang="en-TW" dirty="0">
                <a:hlinkClick r:id="rId2"/>
              </a:rPr>
              <a:t>A lecture that students of Cognitive Foundation must watch several times…</a:t>
            </a:r>
            <a:endParaRPr lang="en-TW" dirty="0"/>
          </a:p>
        </p:txBody>
      </p:sp>
    </p:spTree>
    <p:extLst>
      <p:ext uri="{BB962C8B-B14F-4D97-AF65-F5344CB8AC3E}">
        <p14:creationId xmlns:p14="http://schemas.microsoft.com/office/powerpoint/2010/main" val="1068492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defRPr/>
            </a:pPr>
            <a:fld id="{00000000-1234-1234-1234-123412341234}" type="slidenum">
              <a:rPr lang="en" kern="0">
                <a:solidFill>
                  <a:srgbClr val="595959"/>
                </a:solidFill>
                <a:latin typeface="Arial"/>
                <a:cs typeface="Arial"/>
                <a:sym typeface="Arial"/>
              </a:rPr>
              <a:pPr defTabSz="914378">
                <a:defRPr/>
              </a:pPr>
              <a:t>58</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544457" y="1259660"/>
            <a:ext cx="8055088" cy="3161622"/>
          </a:xfrm>
          <a:prstGeom prst="rect">
            <a:avLst/>
          </a:prstGeom>
        </p:spPr>
      </p:pic>
    </p:spTree>
    <p:extLst>
      <p:ext uri="{BB962C8B-B14F-4D97-AF65-F5344CB8AC3E}">
        <p14:creationId xmlns:p14="http://schemas.microsoft.com/office/powerpoint/2010/main" val="1998138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3"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Conceptual</a:t>
                      </a:r>
                      <a:r>
                        <a:rPr lang="en-US" altLang="zh-CN" sz="900" baseline="0" dirty="0">
                          <a:latin typeface="Hei" charset="-122"/>
                          <a:ea typeface="Hei" charset="-122"/>
                          <a:cs typeface="Hei" charset="-122"/>
                        </a:rPr>
                        <a:t> Analogies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4"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7"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5" y="763645"/>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Software</a:t>
            </a:r>
            <a:endParaRPr lang="en-US" sz="2000" b="1" dirty="0">
              <a:latin typeface="Calibri"/>
            </a:endParaRPr>
          </a:p>
        </p:txBody>
      </p:sp>
      <p:sp>
        <p:nvSpPr>
          <p:cNvPr id="27" name="TextBox 26"/>
          <p:cNvSpPr txBox="1"/>
          <p:nvPr/>
        </p:nvSpPr>
        <p:spPr>
          <a:xfrm>
            <a:off x="2050890" y="1042868"/>
            <a:ext cx="1241045"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Hardware</a:t>
            </a:r>
            <a:endParaRPr lang="en-US" sz="2000" b="1" dirty="0">
              <a:latin typeface="Calibri"/>
            </a:endParaRPr>
          </a:p>
        </p:txBody>
      </p:sp>
      <p:sp>
        <p:nvSpPr>
          <p:cNvPr id="28" name="TextBox 27"/>
          <p:cNvSpPr txBox="1"/>
          <p:nvPr/>
        </p:nvSpPr>
        <p:spPr>
          <a:xfrm>
            <a:off x="3790141" y="1446864"/>
            <a:ext cx="1040670" cy="400110"/>
          </a:xfrm>
          <a:prstGeom prst="rect">
            <a:avLst/>
          </a:prstGeom>
          <a:noFill/>
        </p:spPr>
        <p:txBody>
          <a:bodyPr wrap="none" rtlCol="0">
            <a:spAutoFit/>
          </a:bodyPr>
          <a:lstStyle/>
          <a:p>
            <a:pPr defTabSz="685783"/>
            <a:r>
              <a:rPr lang="en-US" sz="2000" b="1" dirty="0">
                <a:latin typeface="Calibri"/>
              </a:rPr>
              <a:t>Content</a:t>
            </a:r>
          </a:p>
        </p:txBody>
      </p:sp>
      <p:sp>
        <p:nvSpPr>
          <p:cNvPr id="29" name="TextBox 28"/>
          <p:cNvSpPr txBox="1"/>
          <p:nvPr/>
        </p:nvSpPr>
        <p:spPr>
          <a:xfrm>
            <a:off x="6898804" y="2100592"/>
            <a:ext cx="1152880"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Standard</a:t>
            </a:r>
            <a:endParaRPr lang="en-US" sz="2000" b="1" dirty="0">
              <a:latin typeface="Calibri"/>
            </a:endParaRPr>
          </a:p>
        </p:txBody>
      </p:sp>
      <p:sp>
        <p:nvSpPr>
          <p:cNvPr id="30" name="TextBox 29"/>
          <p:cNvSpPr txBox="1"/>
          <p:nvPr/>
        </p:nvSpPr>
        <p:spPr>
          <a:xfrm>
            <a:off x="5355293" y="1863602"/>
            <a:ext cx="1165704" cy="400110"/>
          </a:xfrm>
          <a:prstGeom prst="rect">
            <a:avLst/>
          </a:prstGeom>
          <a:noFill/>
        </p:spPr>
        <p:txBody>
          <a:bodyPr wrap="none" rtlCol="0">
            <a:spAutoFit/>
          </a:bodyPr>
          <a:lstStyle/>
          <a:p>
            <a:pPr defTabSz="685783"/>
            <a:r>
              <a:rPr lang="en-US" altLang="zh-CN" sz="2000" b="1" dirty="0">
                <a:latin typeface="Calibri"/>
                <a:ea typeface="宋体" panose="02010600030101010101" pitchFamily="2" charset="-122"/>
              </a:rPr>
              <a:t>Resource</a:t>
            </a:r>
            <a:endParaRPr lang="en-US" sz="2000" b="1" dirty="0">
              <a:latin typeface="Calibri"/>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20"/>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1"/>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2" y="2189875"/>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3"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4"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2" y="1531627"/>
            <a:ext cx="569387"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T. Kuhn</a:t>
            </a:r>
            <a:endParaRPr lang="en-US" sz="975" dirty="0">
              <a:solidFill>
                <a:prstClr val="black"/>
              </a:solidFill>
              <a:latin typeface="Calibri"/>
            </a:endParaRPr>
          </a:p>
        </p:txBody>
      </p:sp>
      <p:sp>
        <p:nvSpPr>
          <p:cNvPr id="46" name="TextBox 45"/>
          <p:cNvSpPr txBox="1"/>
          <p:nvPr/>
        </p:nvSpPr>
        <p:spPr>
          <a:xfrm>
            <a:off x="6651799" y="3599545"/>
            <a:ext cx="1742984"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Collective learning systems</a:t>
            </a:r>
            <a:endParaRPr lang="en-US" sz="1200" dirty="0">
              <a:solidFill>
                <a:srgbClr val="E2C044"/>
              </a:solidFill>
              <a:latin typeface="Calibri"/>
            </a:endParaRPr>
          </a:p>
        </p:txBody>
      </p:sp>
      <p:sp>
        <p:nvSpPr>
          <p:cNvPr id="47" name="TextBox 46"/>
          <p:cNvSpPr txBox="1"/>
          <p:nvPr/>
        </p:nvSpPr>
        <p:spPr>
          <a:xfrm>
            <a:off x="1818382" y="4389952"/>
            <a:ext cx="1814228"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Computing Architectures, Instrumentation</a:t>
            </a:r>
            <a:endParaRPr lang="en-US" sz="1200" dirty="0">
              <a:solidFill>
                <a:srgbClr val="E2C044"/>
              </a:solidFill>
              <a:latin typeface="Calibri"/>
            </a:endParaRPr>
          </a:p>
        </p:txBody>
      </p:sp>
      <p:sp>
        <p:nvSpPr>
          <p:cNvPr id="48" name="TextBox 47"/>
          <p:cNvSpPr txBox="1"/>
          <p:nvPr/>
        </p:nvSpPr>
        <p:spPr>
          <a:xfrm>
            <a:off x="3583935" y="4118206"/>
            <a:ext cx="1630575" cy="276999"/>
          </a:xfrm>
          <a:prstGeom prst="rect">
            <a:avLst/>
          </a:prstGeom>
          <a:noFill/>
        </p:spPr>
        <p:txBody>
          <a:bodyPr wrap="none" rtlCol="0">
            <a:spAutoFit/>
          </a:bodyPr>
          <a:lstStyle/>
          <a:p>
            <a:pPr defTabSz="685783"/>
            <a:r>
              <a:rPr lang="en-US" altLang="zh-CN" sz="1200" dirty="0">
                <a:solidFill>
                  <a:srgbClr val="E2C044"/>
                </a:solidFill>
                <a:latin typeface="Calibri"/>
                <a:ea typeface="宋体" panose="02010600030101010101" pitchFamily="2" charset="-122"/>
              </a:rPr>
              <a:t>Data Assets, Structures</a:t>
            </a:r>
            <a:endParaRPr lang="en-US" sz="1200" dirty="0">
              <a:solidFill>
                <a:srgbClr val="E2C044"/>
              </a:solidFill>
              <a:latin typeface="Calibri"/>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Hinton</a:t>
            </a:r>
            <a:endParaRPr lang="en-US" sz="975" dirty="0">
              <a:solidFill>
                <a:prstClr val="black"/>
              </a:solidFill>
              <a:latin typeface="Calibri"/>
            </a:endParaRPr>
          </a:p>
        </p:txBody>
      </p:sp>
      <p:sp>
        <p:nvSpPr>
          <p:cNvPr id="52" name="TextBox 51"/>
          <p:cNvSpPr txBox="1"/>
          <p:nvPr/>
        </p:nvSpPr>
        <p:spPr>
          <a:xfrm>
            <a:off x="822607" y="4250888"/>
            <a:ext cx="635110"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G. Lakoff</a:t>
            </a:r>
            <a:endParaRPr lang="en-US" sz="975" dirty="0">
              <a:solidFill>
                <a:prstClr val="black"/>
              </a:solidFill>
              <a:latin typeface="Calibri"/>
            </a:endParaRPr>
          </a:p>
        </p:txBody>
      </p:sp>
      <p:sp>
        <p:nvSpPr>
          <p:cNvPr id="55" name="TextBox 54"/>
          <p:cNvSpPr txBox="1"/>
          <p:nvPr/>
        </p:nvSpPr>
        <p:spPr>
          <a:xfrm>
            <a:off x="817892" y="2890413"/>
            <a:ext cx="853119" cy="242374"/>
          </a:xfrm>
          <a:prstGeom prst="rect">
            <a:avLst/>
          </a:prstGeom>
          <a:noFill/>
        </p:spPr>
        <p:txBody>
          <a:bodyPr wrap="none" rtlCol="0">
            <a:spAutoFit/>
          </a:bodyPr>
          <a:lstStyle/>
          <a:p>
            <a:pPr defTabSz="685783"/>
            <a:r>
              <a:rPr lang="en-US" sz="975" dirty="0">
                <a:solidFill>
                  <a:prstClr val="black"/>
                </a:solidFill>
                <a:latin typeface="Calibri"/>
                <a:ea typeface="宋体" panose="02010600030101010101" pitchFamily="2" charset="-122"/>
              </a:rPr>
              <a:t>Curry Haskell</a:t>
            </a:r>
            <a:endParaRPr lang="en-US" sz="975" dirty="0">
              <a:solidFill>
                <a:prstClr val="black"/>
              </a:solidFill>
              <a:latin typeface="Calibri"/>
            </a:endParaRPr>
          </a:p>
        </p:txBody>
      </p:sp>
      <p:sp>
        <p:nvSpPr>
          <p:cNvPr id="57" name="TextBox 56"/>
          <p:cNvSpPr txBox="1"/>
          <p:nvPr/>
        </p:nvSpPr>
        <p:spPr>
          <a:xfrm>
            <a:off x="884189" y="3578848"/>
            <a:ext cx="543739" cy="242374"/>
          </a:xfrm>
          <a:prstGeom prst="rect">
            <a:avLst/>
          </a:prstGeom>
          <a:noFill/>
        </p:spPr>
        <p:txBody>
          <a:bodyPr wrap="none" rtlCol="0">
            <a:spAutoFit/>
          </a:bodyPr>
          <a:lstStyle/>
          <a:p>
            <a:pPr defTabSz="685783"/>
            <a:r>
              <a:rPr lang="en-US" altLang="zh-CN" sz="975" dirty="0">
                <a:solidFill>
                  <a:prstClr val="black"/>
                </a:solidFill>
                <a:latin typeface="Calibri"/>
                <a:ea typeface="宋体" panose="02010600030101010101" pitchFamily="2" charset="-122"/>
              </a:rPr>
              <a:t>J. Pearl</a:t>
            </a:r>
            <a:endParaRPr lang="en-US" sz="975" dirty="0">
              <a:solidFill>
                <a:prstClr val="black"/>
              </a:solidFill>
              <a:latin typeface="Calibri"/>
            </a:endParaRPr>
          </a:p>
        </p:txBody>
      </p:sp>
      <p:sp>
        <p:nvSpPr>
          <p:cNvPr id="50" name="TextBox 49"/>
          <p:cNvSpPr txBox="1"/>
          <p:nvPr/>
        </p:nvSpPr>
        <p:spPr>
          <a:xfrm>
            <a:off x="5157796" y="3570633"/>
            <a:ext cx="1596912" cy="276999"/>
          </a:xfrm>
          <a:prstGeom prst="rect">
            <a:avLst/>
          </a:prstGeom>
          <a:noFill/>
        </p:spPr>
        <p:txBody>
          <a:bodyPr wrap="none" rtlCol="0">
            <a:spAutoFit/>
          </a:bodyPr>
          <a:lstStyle/>
          <a:p>
            <a:pPr algn="ctr" defTabSz="685783"/>
            <a:r>
              <a:rPr lang="en-US" altLang="zh-CN" sz="1200" dirty="0">
                <a:solidFill>
                  <a:srgbClr val="E2C044"/>
                </a:solidFill>
                <a:latin typeface="Calibri"/>
                <a:ea typeface="宋体" panose="02010600030101010101" pitchFamily="2" charset="-122"/>
              </a:rPr>
              <a:t>Governance Strategies</a:t>
            </a:r>
            <a:endParaRPr lang="en-US" sz="1200" dirty="0">
              <a:solidFill>
                <a:srgbClr val="E2C044"/>
              </a:solidFill>
              <a:latin typeface="Calibri"/>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9" y="4600454"/>
            <a:ext cx="1687781" cy="461665"/>
          </a:xfrm>
          <a:prstGeom prst="rect">
            <a:avLst/>
          </a:prstGeom>
          <a:noFill/>
        </p:spPr>
        <p:txBody>
          <a:bodyPr wrap="square" rtlCol="0">
            <a:spAutoFit/>
          </a:bodyPr>
          <a:lstStyle/>
          <a:p>
            <a:pPr algn="ctr" defTabSz="685783"/>
            <a:r>
              <a:rPr lang="en-US" altLang="zh-CN" sz="1200" dirty="0">
                <a:solidFill>
                  <a:srgbClr val="E2C044"/>
                </a:solidFill>
                <a:latin typeface="Calibri"/>
                <a:ea typeface="宋体" panose="02010600030101010101" pitchFamily="2" charset="-122"/>
              </a:rPr>
              <a:t>Encoding strategy, Ontology, Epistemology</a:t>
            </a:r>
            <a:endParaRPr lang="en-US" sz="1200" dirty="0">
              <a:solidFill>
                <a:srgbClr val="E2C044"/>
              </a:solidFill>
              <a:latin typeface="Calibri"/>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1"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9" name="文本框 8"/>
          <p:cNvSpPr txBox="1"/>
          <p:nvPr/>
        </p:nvSpPr>
        <p:spPr>
          <a:xfrm>
            <a:off x="6679620" y="4157647"/>
            <a:ext cx="1794081" cy="276999"/>
          </a:xfrm>
          <a:prstGeom prst="rect">
            <a:avLst/>
          </a:prstGeom>
          <a:noFill/>
        </p:spPr>
        <p:txBody>
          <a:bodyPr wrap="none" rtlCol="0">
            <a:spAutoFit/>
          </a:bodyPr>
          <a:lstStyle/>
          <a:p>
            <a:pPr defTabSz="685783"/>
            <a:r>
              <a:rPr kumimoji="1" lang="en-US" altLang="zh-CN" sz="1200" dirty="0">
                <a:latin typeface="Calibri"/>
                <a:ea typeface="宋体" panose="02010600030101010101" pitchFamily="2" charset="-122"/>
              </a:rPr>
              <a:t>Extreme Learning Process</a:t>
            </a:r>
            <a:endParaRPr kumimoji="1" lang="zh-CN" altLang="en-US" sz="1200" dirty="0">
              <a:latin typeface="Calibri"/>
              <a:ea typeface="宋体" panose="02010600030101010101" pitchFamily="2" charset="-122"/>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48923" y="132818"/>
            <a:ext cx="4102406" cy="738664"/>
          </a:xfrm>
          <a:prstGeom prst="rect">
            <a:avLst/>
          </a:prstGeom>
          <a:noFill/>
        </p:spPr>
        <p:txBody>
          <a:bodyPr wrap="none" rtlCol="0">
            <a:spAutoFit/>
          </a:bodyPr>
          <a:lstStyle/>
          <a:p>
            <a:pPr algn="ctr" defTabSz="685783"/>
            <a:r>
              <a:rPr lang="en-US" sz="2100" dirty="0">
                <a:latin typeface="Calibri"/>
              </a:rPr>
              <a:t>An integrated (ethical) architecture </a:t>
            </a:r>
          </a:p>
          <a:p>
            <a:pPr algn="ctr" defTabSz="685783"/>
            <a:r>
              <a:rPr lang="en-US" sz="2100" dirty="0">
                <a:latin typeface="Calibri"/>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63577" y="2194768"/>
            <a:ext cx="307409" cy="348607"/>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889338" y="3961264"/>
            <a:ext cx="502660" cy="187995"/>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499460" y="3896225"/>
            <a:ext cx="348219" cy="348219"/>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113645" y="1774002"/>
            <a:ext cx="316741" cy="308257"/>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5727884" y="912946"/>
            <a:ext cx="456739" cy="510536"/>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403332" y="3624429"/>
            <a:ext cx="498925" cy="4083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3788295" y="3605464"/>
            <a:ext cx="492241" cy="49224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3876235" y="2199802"/>
            <a:ext cx="400987" cy="362095"/>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5550545" y="3829729"/>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480261" y="3527616"/>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59</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488084" y="4157647"/>
            <a:ext cx="287455" cy="4288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471614" y="2814703"/>
            <a:ext cx="296102" cy="440543"/>
          </a:xfrm>
          <a:prstGeom prst="rect">
            <a:avLst/>
          </a:prstGeom>
        </p:spPr>
      </p:pic>
      <p:sp>
        <p:nvSpPr>
          <p:cNvPr id="4" name="TextBox 3">
            <a:extLst>
              <a:ext uri="{FF2B5EF4-FFF2-40B4-BE49-F238E27FC236}">
                <a16:creationId xmlns:a16="http://schemas.microsoft.com/office/drawing/2014/main" id="{AEBA8108-EC97-AD4A-9994-584BD55FDB32}"/>
              </a:ext>
            </a:extLst>
          </p:cNvPr>
          <p:cNvSpPr txBox="1"/>
          <p:nvPr/>
        </p:nvSpPr>
        <p:spPr>
          <a:xfrm>
            <a:off x="8212070" y="3412200"/>
            <a:ext cx="950901" cy="230832"/>
          </a:xfrm>
          <a:prstGeom prst="rect">
            <a:avLst/>
          </a:prstGeom>
          <a:noFill/>
        </p:spPr>
        <p:txBody>
          <a:bodyPr wrap="none" rtlCol="0">
            <a:spAutoFit/>
          </a:bodyPr>
          <a:lstStyle/>
          <a:p>
            <a:pPr algn="ctr"/>
            <a:r>
              <a:rPr lang="en-TW" sz="900" dirty="0"/>
              <a:t>Holor = Tensor</a:t>
            </a:r>
          </a:p>
        </p:txBody>
      </p:sp>
    </p:spTree>
    <p:extLst>
      <p:ext uri="{BB962C8B-B14F-4D97-AF65-F5344CB8AC3E}">
        <p14:creationId xmlns:p14="http://schemas.microsoft.com/office/powerpoint/2010/main" val="1213675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4547" y="246828"/>
            <a:ext cx="6555000" cy="646331"/>
          </a:xfrm>
          <a:prstGeom prst="rect">
            <a:avLst/>
          </a:prstGeom>
          <a:noFill/>
        </p:spPr>
        <p:txBody>
          <a:bodyPr wrap="none" rtlCol="0">
            <a:spAutoFit/>
          </a:bodyPr>
          <a:lstStyle/>
          <a:p>
            <a:pPr algn="ctr" defTabSz="914378">
              <a:defRPr/>
            </a:pPr>
            <a:r>
              <a:rPr lang="en-US" sz="36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782341" y="1492704"/>
            <a:ext cx="7579319" cy="707886"/>
          </a:xfrm>
          <a:prstGeom prst="rect">
            <a:avLst/>
          </a:prstGeom>
          <a:solidFill>
            <a:schemeClr val="lt1"/>
          </a:solidFill>
        </p:spPr>
        <p:txBody>
          <a:bodyPr wrap="none" rtlCol="0">
            <a:spAutoFit/>
          </a:bodyPr>
          <a:lstStyle/>
          <a:p>
            <a:pPr algn="ctr"/>
            <a:r>
              <a:rPr lang="en-US" sz="2000" dirty="0"/>
              <a:t> A Namespace of Functions for the available Computing Devices </a:t>
            </a:r>
          </a:p>
          <a:p>
            <a:pPr algn="ctr"/>
            <a:r>
              <a:rPr lang="en-US" sz="2000" dirty="0"/>
              <a:t>that fit their respective application contexts.</a:t>
            </a:r>
            <a:endParaRPr lang="en-TW" sz="2000"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4512" y="2725499"/>
            <a:ext cx="2517434" cy="1889615"/>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53330" y="2725500"/>
            <a:ext cx="3146159" cy="1887695"/>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25556" y="2840731"/>
            <a:ext cx="2292888" cy="165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302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2505651" y="132817"/>
            <a:ext cx="4188968" cy="415498"/>
          </a:xfrm>
          <a:prstGeom prst="rect">
            <a:avLst/>
          </a:prstGeom>
          <a:noFill/>
        </p:spPr>
        <p:txBody>
          <a:bodyPr wrap="none" rtlCol="0">
            <a:spAutoFit/>
          </a:bodyPr>
          <a:lstStyle/>
          <a:p>
            <a:pPr algn="ctr" defTabSz="685783"/>
            <a:r>
              <a:rPr lang="en-US" sz="2100" dirty="0">
                <a:latin typeface="Calibri"/>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914378"/>
            <a:fld id="{9C818EE6-26BB-AA42-93E7-AC7B05C96C38}" type="slidenum">
              <a:rPr lang="en-US" kern="0">
                <a:solidFill>
                  <a:prstClr val="black">
                    <a:tint val="75000"/>
                  </a:prstClr>
                </a:solidFill>
                <a:latin typeface="Arial"/>
                <a:cs typeface="Arial"/>
                <a:sym typeface="Arial"/>
              </a:rPr>
              <a:pPr defTabSz="914378"/>
              <a:t>60</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482990" y="685741"/>
            <a:ext cx="6234289" cy="3912635"/>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2795954" y="4587454"/>
            <a:ext cx="1237621" cy="505507"/>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4033575" y="4707169"/>
            <a:ext cx="2292615" cy="253916"/>
          </a:xfrm>
          <a:prstGeom prst="rect">
            <a:avLst/>
          </a:prstGeom>
          <a:noFill/>
        </p:spPr>
        <p:txBody>
          <a:bodyPr wrap="none" rtlCol="0">
            <a:spAutoFit/>
          </a:bodyPr>
          <a:lstStyle/>
          <a:p>
            <a:r>
              <a:rPr lang="en-TW" sz="1050" dirty="0">
                <a:hlinkClick r:id="rId4"/>
              </a:rPr>
              <a:t>Please subscribe to this channel …</a:t>
            </a:r>
            <a:endParaRPr lang="en-TW" sz="1050" dirty="0"/>
          </a:p>
        </p:txBody>
      </p:sp>
    </p:spTree>
    <p:extLst>
      <p:ext uri="{BB962C8B-B14F-4D97-AF65-F5344CB8AC3E}">
        <p14:creationId xmlns:p14="http://schemas.microsoft.com/office/powerpoint/2010/main" val="305870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4169" y="246828"/>
            <a:ext cx="6995826" cy="646331"/>
          </a:xfrm>
          <a:prstGeom prst="rect">
            <a:avLst/>
          </a:prstGeom>
          <a:noFill/>
        </p:spPr>
        <p:txBody>
          <a:bodyPr wrap="none" rtlCol="0">
            <a:spAutoFit/>
          </a:bodyPr>
          <a:lstStyle/>
          <a:p>
            <a:pPr algn="ctr" defTabSz="914378">
              <a:defRPr/>
            </a:pPr>
            <a:r>
              <a:rPr lang="en-US" sz="36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61</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311700" y="1152475"/>
            <a:ext cx="8520600" cy="376242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sz="1350" dirty="0"/>
              <a:t>Time is progressing, so will entropy increase (Know your spatial-temporal context):</a:t>
            </a:r>
          </a:p>
          <a:p>
            <a:pPr lvl="1"/>
            <a:r>
              <a:rPr lang="en-US" sz="1400" dirty="0"/>
              <a:t>The future still has lots to be known…</a:t>
            </a:r>
          </a:p>
          <a:p>
            <a:pPr lvl="1"/>
            <a:endParaRPr lang="en-US" sz="1400" dirty="0"/>
          </a:p>
          <a:p>
            <a:r>
              <a:rPr lang="en-US" sz="1350" dirty="0"/>
              <a:t>Fitting decision models to ever wider ranges of application contexts:</a:t>
            </a:r>
          </a:p>
          <a:p>
            <a:pPr lvl="1"/>
            <a:r>
              <a:rPr lang="en-US" sz="1400" b="1" i="1" dirty="0"/>
              <a:t>Why</a:t>
            </a:r>
            <a:r>
              <a:rPr lang="en-US" sz="1400" dirty="0"/>
              <a:t>: The interactive complexity of (known) computing systems will continue to surprise us.</a:t>
            </a:r>
          </a:p>
          <a:p>
            <a:pPr lvl="1"/>
            <a:r>
              <a:rPr lang="en-US" sz="1400" b="1" i="1" dirty="0"/>
              <a:t>How</a:t>
            </a:r>
            <a:r>
              <a:rPr lang="en-US" sz="1400" dirty="0"/>
              <a:t>: Decision (System Design) tools are not yet mature/intuitive enough to cover all areas of applications</a:t>
            </a:r>
          </a:p>
          <a:p>
            <a:pPr lvl="1"/>
            <a:r>
              <a:rPr lang="en-US" sz="1400" b="1" i="1" dirty="0"/>
              <a:t>What</a:t>
            </a:r>
            <a:r>
              <a:rPr lang="en-US" sz="140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447035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03" y="246828"/>
            <a:ext cx="5551520" cy="646331"/>
          </a:xfrm>
          <a:prstGeom prst="rect">
            <a:avLst/>
          </a:prstGeom>
          <a:noFill/>
        </p:spPr>
        <p:txBody>
          <a:bodyPr wrap="none" rtlCol="0">
            <a:spAutoFit/>
          </a:bodyPr>
          <a:lstStyle/>
          <a:p>
            <a:pPr algn="ctr" defTabSz="914378">
              <a:defRPr/>
            </a:pPr>
            <a:r>
              <a:rPr lang="en-US" sz="36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795441" y="950114"/>
            <a:ext cx="5553123" cy="707886"/>
          </a:xfrm>
          <a:prstGeom prst="rect">
            <a:avLst/>
          </a:prstGeom>
          <a:solidFill>
            <a:schemeClr val="lt1"/>
          </a:solidFill>
        </p:spPr>
        <p:txBody>
          <a:bodyPr wrap="none" rtlCol="0">
            <a:spAutoFit/>
          </a:bodyPr>
          <a:lstStyle/>
          <a:p>
            <a:pPr algn="ctr"/>
            <a:r>
              <a:rPr lang="en-US" sz="2000" dirty="0"/>
              <a:t> Turing award winners, and authors of </a:t>
            </a:r>
          </a:p>
          <a:p>
            <a:pPr algn="ctr"/>
            <a:r>
              <a:rPr lang="en-US" sz="2000"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4906257" y="4641371"/>
            <a:ext cx="2638864" cy="253916"/>
          </a:xfrm>
          <a:prstGeom prst="rect">
            <a:avLst/>
          </a:prstGeom>
          <a:noFill/>
        </p:spPr>
        <p:txBody>
          <a:bodyPr wrap="none" rtlCol="0">
            <a:spAutoFit/>
          </a:bodyPr>
          <a:lstStyle/>
          <a:p>
            <a:pPr algn="ctr"/>
            <a:r>
              <a:rPr lang="en-TW" sz="1050" dirty="0"/>
              <a:t>Image source: Wikipedia </a:t>
            </a:r>
            <a:r>
              <a:rPr lang="en-TW" sz="1050" dirty="0">
                <a:hlinkClick r:id="rId2"/>
              </a:rPr>
              <a:t>John Hennesey</a:t>
            </a:r>
            <a:endParaRPr lang="en-TW" sz="1050" dirty="0"/>
          </a:p>
        </p:txBody>
      </p:sp>
      <p:sp>
        <p:nvSpPr>
          <p:cNvPr id="9" name="TextBox 8">
            <a:extLst>
              <a:ext uri="{FF2B5EF4-FFF2-40B4-BE49-F238E27FC236}">
                <a16:creationId xmlns:a16="http://schemas.microsoft.com/office/drawing/2014/main" id="{4B8A5B89-2720-9D4D-99EF-C20D0FC7175D}"/>
              </a:ext>
            </a:extLst>
          </p:cNvPr>
          <p:cNvSpPr txBox="1"/>
          <p:nvPr/>
        </p:nvSpPr>
        <p:spPr>
          <a:xfrm>
            <a:off x="665775" y="4641371"/>
            <a:ext cx="2831224" cy="253916"/>
          </a:xfrm>
          <a:prstGeom prst="rect">
            <a:avLst/>
          </a:prstGeom>
          <a:noFill/>
        </p:spPr>
        <p:txBody>
          <a:bodyPr wrap="none" rtlCol="0">
            <a:spAutoFit/>
          </a:bodyPr>
          <a:lstStyle/>
          <a:p>
            <a:r>
              <a:rPr lang="en-TW" sz="1050" dirty="0"/>
              <a:t>Image source: UC Berkeley </a:t>
            </a:r>
            <a:r>
              <a:rPr lang="en-TW" sz="1050" dirty="0">
                <a:hlinkClick r:id="rId3"/>
              </a:rPr>
              <a:t>David Patterson</a:t>
            </a:r>
            <a:endParaRPr lang="en-TW" sz="1050" dirty="0"/>
          </a:p>
        </p:txBody>
      </p:sp>
      <p:sp>
        <p:nvSpPr>
          <p:cNvPr id="8" name="TextBox 7">
            <a:extLst>
              <a:ext uri="{FF2B5EF4-FFF2-40B4-BE49-F238E27FC236}">
                <a16:creationId xmlns:a16="http://schemas.microsoft.com/office/drawing/2014/main" id="{265A1DC9-B5F0-F84D-B02D-47233960B927}"/>
              </a:ext>
            </a:extLst>
          </p:cNvPr>
          <p:cNvSpPr txBox="1"/>
          <p:nvPr/>
        </p:nvSpPr>
        <p:spPr>
          <a:xfrm>
            <a:off x="7433548" y="4028065"/>
            <a:ext cx="1398140" cy="415498"/>
          </a:xfrm>
          <a:prstGeom prst="rect">
            <a:avLst/>
          </a:prstGeom>
          <a:noFill/>
        </p:spPr>
        <p:txBody>
          <a:bodyPr wrap="none" rtlCol="0">
            <a:spAutoFit/>
          </a:bodyPr>
          <a:lstStyle/>
          <a:p>
            <a:pPr algn="ctr"/>
            <a:r>
              <a:rPr lang="en-TW" sz="1050" dirty="0"/>
              <a:t>Former president of </a:t>
            </a:r>
          </a:p>
          <a:p>
            <a:pPr algn="ctr"/>
            <a:r>
              <a:rPr lang="en-TW" sz="1050"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588795" y="3820316"/>
            <a:ext cx="1045479" cy="577081"/>
          </a:xfrm>
          <a:prstGeom prst="rect">
            <a:avLst/>
          </a:prstGeom>
          <a:noFill/>
        </p:spPr>
        <p:txBody>
          <a:bodyPr wrap="none" rtlCol="0">
            <a:spAutoFit/>
          </a:bodyPr>
          <a:lstStyle/>
          <a:p>
            <a:pPr algn="ctr"/>
            <a:r>
              <a:rPr lang="en-US" sz="1050" dirty="0"/>
              <a:t>Founder of </a:t>
            </a:r>
          </a:p>
          <a:p>
            <a:pPr algn="ctr"/>
            <a:r>
              <a:rPr lang="en-US" sz="1050" dirty="0"/>
              <a:t>RISC-V </a:t>
            </a:r>
          </a:p>
          <a:p>
            <a:pPr algn="ctr"/>
            <a:r>
              <a:rPr lang="en-US" sz="1050" dirty="0"/>
              <a:t>Instruction Set</a:t>
            </a:r>
            <a:endParaRPr lang="en-TW" sz="1050"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5058232" y="1767111"/>
            <a:ext cx="2081139" cy="2752780"/>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120688" y="1763572"/>
            <a:ext cx="1963744" cy="2749241"/>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66381" y="1779524"/>
            <a:ext cx="1332473" cy="1640976"/>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431541" y="1891756"/>
            <a:ext cx="1359988" cy="1359988"/>
          </a:xfrm>
          <a:prstGeom prst="rect">
            <a:avLst/>
          </a:prstGeom>
        </p:spPr>
      </p:pic>
    </p:spTree>
    <p:extLst>
      <p:ext uri="{BB962C8B-B14F-4D97-AF65-F5344CB8AC3E}">
        <p14:creationId xmlns:p14="http://schemas.microsoft.com/office/powerpoint/2010/main" val="2052485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174" y="246828"/>
            <a:ext cx="7617791" cy="646331"/>
          </a:xfrm>
          <a:prstGeom prst="rect">
            <a:avLst/>
          </a:prstGeom>
          <a:noFill/>
        </p:spPr>
        <p:txBody>
          <a:bodyPr wrap="none" rtlCol="0">
            <a:spAutoFit/>
          </a:bodyPr>
          <a:lstStyle/>
          <a:p>
            <a:pPr algn="ctr" defTabSz="914378">
              <a:defRPr/>
            </a:pPr>
            <a:r>
              <a:rPr lang="en-US" sz="3600" dirty="0">
                <a:latin typeface="Calibri"/>
              </a:rPr>
              <a:t>The </a:t>
            </a:r>
            <a:r>
              <a:rPr lang="en-US" sz="3600" dirty="0">
                <a:solidFill>
                  <a:srgbClr val="FF0000"/>
                </a:solidFill>
                <a:latin typeface="Calibri"/>
              </a:rPr>
              <a:t>to-be</a:t>
            </a:r>
            <a:r>
              <a:rPr lang="en-US" sz="36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63</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1044" y="1336431"/>
            <a:ext cx="4092917" cy="2564843"/>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25469" y="1960274"/>
            <a:ext cx="3956618" cy="2479431"/>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1573413"/>
            <a:ext cx="1359988" cy="1359988"/>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5033960" y="4580792"/>
            <a:ext cx="2541080" cy="253916"/>
          </a:xfrm>
          <a:prstGeom prst="rect">
            <a:avLst/>
          </a:prstGeom>
          <a:noFill/>
        </p:spPr>
        <p:txBody>
          <a:bodyPr wrap="none" rtlCol="0">
            <a:spAutoFit/>
          </a:bodyPr>
          <a:lstStyle/>
          <a:p>
            <a:r>
              <a:rPr lang="en-TW" sz="1050" dirty="0"/>
              <a:t>You may download all these tools </a:t>
            </a:r>
            <a:r>
              <a:rPr lang="en-TW" sz="1050" dirty="0">
                <a:hlinkClick r:id="rId4"/>
              </a:rPr>
              <a:t>here</a:t>
            </a:r>
            <a:r>
              <a:rPr lang="en-TW" sz="1050" dirty="0"/>
              <a:t>.</a:t>
            </a:r>
          </a:p>
        </p:txBody>
      </p:sp>
    </p:spTree>
    <p:extLst>
      <p:ext uri="{BB962C8B-B14F-4D97-AF65-F5344CB8AC3E}">
        <p14:creationId xmlns:p14="http://schemas.microsoft.com/office/powerpoint/2010/main" val="4181550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64</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2969248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082" y="246828"/>
            <a:ext cx="8795999" cy="646331"/>
          </a:xfrm>
          <a:prstGeom prst="rect">
            <a:avLst/>
          </a:prstGeom>
          <a:noFill/>
        </p:spPr>
        <p:txBody>
          <a:bodyPr wrap="none" rtlCol="0">
            <a:spAutoFit/>
          </a:bodyPr>
          <a:lstStyle/>
          <a:p>
            <a:pPr algn="ctr" defTabSz="914378">
              <a:defRPr/>
            </a:pPr>
            <a:r>
              <a:rPr lang="en-US" sz="3600" dirty="0" err="1">
                <a:latin typeface="Calibri"/>
              </a:rPr>
              <a:t>Poset</a:t>
            </a:r>
            <a:r>
              <a:rPr lang="en-US" sz="36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65</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101363" y="1081857"/>
            <a:ext cx="4941274" cy="3534156"/>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1863566" y="4742783"/>
            <a:ext cx="5416868" cy="307777"/>
          </a:xfrm>
          <a:prstGeom prst="rect">
            <a:avLst/>
          </a:prstGeom>
          <a:noFill/>
        </p:spPr>
        <p:txBody>
          <a:bodyPr wrap="none" rtlCol="0">
            <a:spAutoFit/>
          </a:bodyPr>
          <a:lstStyle/>
          <a:p>
            <a:pPr algn="ctr"/>
            <a:r>
              <a:rPr lang="en-TW" dirty="0"/>
              <a:t>For those of you who had some background in Abstract Algebra…</a:t>
            </a:r>
          </a:p>
        </p:txBody>
      </p:sp>
    </p:spTree>
    <p:extLst>
      <p:ext uri="{BB962C8B-B14F-4D97-AF65-F5344CB8AC3E}">
        <p14:creationId xmlns:p14="http://schemas.microsoft.com/office/powerpoint/2010/main" val="17150226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Knowledge Management and Cognitive Foundation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26208" y="2751992"/>
            <a:ext cx="8520600" cy="2209136"/>
          </a:xfrm>
        </p:spPr>
        <p:txBody>
          <a:bodyPr/>
          <a:lstStyle/>
          <a:p>
            <a:pPr marL="114297" indent="0" algn="ctr">
              <a:buNone/>
            </a:pPr>
            <a:r>
              <a:rPr lang="en-US" sz="3000" b="1" dirty="0"/>
              <a:t>“Knowledge is a process of piling up facts; wisdom lies in their simplification.”</a:t>
            </a:r>
          </a:p>
          <a:p>
            <a:pPr marL="114297" indent="0" algn="r" fontAlgn="t">
              <a:buNone/>
            </a:pPr>
            <a:r>
              <a:rPr lang="en-US" dirty="0">
                <a:hlinkClick r:id="rId2"/>
              </a:rPr>
              <a:t>~ Martin H. Fischer</a:t>
            </a:r>
            <a:r>
              <a:rPr lang="en-US" dirty="0"/>
              <a:t> </a:t>
            </a:r>
          </a:p>
          <a:p>
            <a:pPr marL="114297" indent="0" algn="r" fontAlgn="t">
              <a:buNone/>
            </a:pPr>
            <a:endParaRPr lang="en-US" dirty="0"/>
          </a:p>
          <a:p>
            <a:pPr marL="114297" indent="0" algn="r" fontAlgn="t">
              <a:buNone/>
            </a:pPr>
            <a:r>
              <a:rPr lang="en-US" dirty="0"/>
              <a:t>Encore : A Continuing Anthology</a:t>
            </a:r>
          </a:p>
          <a:p>
            <a:pPr marL="114297"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66</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3562748" y="2648535"/>
            <a:ext cx="2018502" cy="253916"/>
          </a:xfrm>
          <a:prstGeom prst="rect">
            <a:avLst/>
          </a:prstGeom>
          <a:noFill/>
        </p:spPr>
        <p:txBody>
          <a:bodyPr wrap="none" rtlCol="0">
            <a:spAutoFit/>
          </a:bodyPr>
          <a:lstStyle/>
          <a:p>
            <a:pPr marL="114297" algn="ctr" fontAlgn="t"/>
            <a:r>
              <a:rPr lang="en-US" sz="1050" dirty="0"/>
              <a:t>(10 Nov 1879 - 19 Jan 1962)</a:t>
            </a:r>
            <a:endParaRPr lang="en-TW" sz="1050"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46793" y="992298"/>
            <a:ext cx="879431" cy="1099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3933844" y="2187276"/>
            <a:ext cx="1276311" cy="253916"/>
          </a:xfrm>
          <a:prstGeom prst="rect">
            <a:avLst/>
          </a:prstGeom>
          <a:noFill/>
        </p:spPr>
        <p:txBody>
          <a:bodyPr wrap="none" rtlCol="0">
            <a:spAutoFit/>
          </a:bodyPr>
          <a:lstStyle/>
          <a:p>
            <a:pPr algn="ctr"/>
            <a:r>
              <a:rPr lang="en-US" sz="1050" b="1" i="1" dirty="0"/>
              <a:t>Martin H. Fischer</a:t>
            </a:r>
            <a:endParaRPr lang="en-TW" sz="1050" b="1" i="1" dirty="0"/>
          </a:p>
        </p:txBody>
      </p:sp>
    </p:spTree>
    <p:extLst>
      <p:ext uri="{BB962C8B-B14F-4D97-AF65-F5344CB8AC3E}">
        <p14:creationId xmlns:p14="http://schemas.microsoft.com/office/powerpoint/2010/main" val="2179767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520600" cy="3762425"/>
          </a:xfrm>
        </p:spPr>
        <p:txBody>
          <a:bodyPr/>
          <a:lstStyle/>
          <a:p>
            <a:r>
              <a:rPr lang="en-US" dirty="0"/>
              <a:t>Cognitive Foundation can be formalized (re-write/substitution system):</a:t>
            </a:r>
          </a:p>
          <a:p>
            <a:pPr lvl="1"/>
            <a:r>
              <a:rPr lang="en-US" dirty="0"/>
              <a:t>Namespace management (</a:t>
            </a:r>
            <a:r>
              <a:rPr lang="en-US" dirty="0" err="1"/>
              <a:t>NsM</a:t>
            </a:r>
            <a:r>
              <a:rPr lang="en-US" dirty="0"/>
              <a:t>) and function composition can be scaled up by computers</a:t>
            </a:r>
          </a:p>
          <a:p>
            <a:pPr lvl="1"/>
            <a:r>
              <a:rPr lang="en-US" dirty="0"/>
              <a:t>Iterative/Recursive procedures (time progression) provide a generalized way to expand the namespace.</a:t>
            </a:r>
          </a:p>
          <a:p>
            <a:pPr lvl="1"/>
            <a:endParaRPr lang="en-US" dirty="0"/>
          </a:p>
          <a:p>
            <a:r>
              <a:rPr lang="en-US" dirty="0"/>
              <a:t>Cognitive Foundation must be domain independent:</a:t>
            </a:r>
          </a:p>
          <a:p>
            <a:pPr lvl="1"/>
            <a:r>
              <a:rPr lang="en-US" b="1" i="1" dirty="0"/>
              <a:t>Why</a:t>
            </a:r>
            <a:r>
              <a:rPr lang="en-US" dirty="0"/>
              <a:t>: Universality allow human spirits to be unified, not fragmented.</a:t>
            </a:r>
          </a:p>
          <a:p>
            <a:pPr lvl="1"/>
            <a:r>
              <a:rPr lang="en-US" b="1" i="1" dirty="0"/>
              <a:t>How</a:t>
            </a:r>
            <a:r>
              <a:rPr lang="en-US" dirty="0"/>
              <a:t>: Use one coherent namespace to manage your knowledge</a:t>
            </a:r>
          </a:p>
          <a:p>
            <a:pPr lvl="1"/>
            <a:r>
              <a:rPr lang="en-US" b="1" i="1" dirty="0"/>
              <a:t>What</a:t>
            </a:r>
            <a:r>
              <a:rPr lang="en-US" dirty="0"/>
              <a:t>: Tools and Methods are continuously evolving, but the foundation would not change.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78"/>
            <a:fld id="{00000000-1234-1234-1234-123412341234}" type="slidenum">
              <a:rPr lang="en" kern="0">
                <a:solidFill>
                  <a:srgbClr val="595959"/>
                </a:solidFill>
                <a:latin typeface="Arial"/>
                <a:cs typeface="Arial"/>
                <a:sym typeface="Arial"/>
              </a:rPr>
              <a:pPr defTabSz="914378"/>
              <a:t>67</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2757033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8708" y="246828"/>
            <a:ext cx="6386685" cy="646331"/>
          </a:xfrm>
          <a:prstGeom prst="rect">
            <a:avLst/>
          </a:prstGeom>
          <a:noFill/>
        </p:spPr>
        <p:txBody>
          <a:bodyPr wrap="none" rtlCol="0">
            <a:spAutoFit/>
          </a:bodyPr>
          <a:lstStyle/>
          <a:p>
            <a:pPr algn="ctr" defTabSz="914378">
              <a:defRPr/>
            </a:pPr>
            <a:r>
              <a:rPr lang="en-US" sz="36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361827" y="971497"/>
            <a:ext cx="6420347" cy="1015663"/>
          </a:xfrm>
          <a:prstGeom prst="rect">
            <a:avLst/>
          </a:prstGeom>
          <a:solidFill>
            <a:schemeClr val="lt1"/>
          </a:solidFill>
        </p:spPr>
        <p:txBody>
          <a:bodyPr wrap="none" rtlCol="0">
            <a:spAutoFit/>
          </a:bodyPr>
          <a:lstStyle/>
          <a:p>
            <a:pPr algn="ctr"/>
            <a:r>
              <a:rPr lang="en-US" sz="2000" dirty="0"/>
              <a:t> A mechanism to control electrons (moving particles) to</a:t>
            </a:r>
          </a:p>
          <a:p>
            <a:pPr algn="ctr"/>
            <a:r>
              <a:rPr lang="en-US" sz="2000" dirty="0"/>
              <a:t>get through a gate or not.</a:t>
            </a:r>
          </a:p>
          <a:p>
            <a:pPr algn="ctr"/>
            <a:r>
              <a:rPr lang="en-US" sz="2000" dirty="0"/>
              <a:t>Governed by Gibb’s Free Energy equation:</a:t>
            </a:r>
            <a:endParaRPr lang="en-TW" sz="2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885296" y="2065641"/>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885296" y="2065641"/>
                <a:ext cx="3044381" cy="461665"/>
              </a:xfrm>
              <a:prstGeom prst="rect">
                <a:avLst/>
              </a:prstGeom>
              <a:blipFill>
                <a:blip r:embed="rId2"/>
                <a:stretch>
                  <a:fillRect b="-7895"/>
                </a:stretch>
              </a:blipFill>
            </p:spPr>
            <p:txBody>
              <a:bodyPr/>
              <a:lstStyle/>
              <a:p>
                <a:r>
                  <a:rPr lang="en-TW">
                    <a:noFill/>
                  </a:rPr>
                  <a:t> </a:t>
                </a:r>
              </a:p>
            </p:txBody>
          </p:sp>
        </mc:Fallback>
      </mc:AlternateContent>
      <p:pic>
        <p:nvPicPr>
          <p:cNvPr id="5" name="Picture 4">
            <a:hlinkClick r:id="rId3"/>
            <a:extLst>
              <a:ext uri="{FF2B5EF4-FFF2-40B4-BE49-F238E27FC236}">
                <a16:creationId xmlns:a16="http://schemas.microsoft.com/office/drawing/2014/main" id="{8562928A-2DBF-104E-A941-2AF6DD65F77F}"/>
              </a:ext>
            </a:extLst>
          </p:cNvPr>
          <p:cNvPicPr>
            <a:picLocks noChangeAspect="1"/>
          </p:cNvPicPr>
          <p:nvPr/>
        </p:nvPicPr>
        <p:blipFill>
          <a:blip r:embed="rId4"/>
          <a:stretch>
            <a:fillRect/>
          </a:stretch>
        </p:blipFill>
        <p:spPr>
          <a:xfrm>
            <a:off x="4470351" y="2628727"/>
            <a:ext cx="4361498" cy="2200048"/>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5"/>
          <a:stretch>
            <a:fillRect/>
          </a:stretch>
        </p:blipFill>
        <p:spPr>
          <a:xfrm>
            <a:off x="375016" y="2947721"/>
            <a:ext cx="3928271" cy="1386449"/>
          </a:xfrm>
          <a:prstGeom prst="rect">
            <a:avLst/>
          </a:prstGeom>
        </p:spPr>
      </p:pic>
    </p:spTree>
    <p:extLst>
      <p:ext uri="{BB962C8B-B14F-4D97-AF65-F5344CB8AC3E}">
        <p14:creationId xmlns:p14="http://schemas.microsoft.com/office/powerpoint/2010/main" val="151186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5181" y="246828"/>
            <a:ext cx="5033750" cy="646331"/>
          </a:xfrm>
          <a:prstGeom prst="rect">
            <a:avLst/>
          </a:prstGeom>
          <a:noFill/>
        </p:spPr>
        <p:txBody>
          <a:bodyPr wrap="none" rtlCol="0">
            <a:spAutoFit/>
          </a:bodyPr>
          <a:lstStyle/>
          <a:p>
            <a:pPr algn="ctr" defTabSz="914378">
              <a:defRPr/>
            </a:pPr>
            <a:r>
              <a:rPr lang="en-US" sz="36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8</a:t>
            </a:fld>
            <a:endParaRPr lang="en-US" dirty="0">
              <a:solidFill>
                <a:prstClr val="black">
                  <a:tint val="75000"/>
                </a:prst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9DEC7E1-914C-9A42-8577-2C0BEFF56D05}"/>
                  </a:ext>
                </a:extLst>
              </p:cNvPr>
              <p:cNvSpPr txBox="1"/>
              <p:nvPr/>
            </p:nvSpPr>
            <p:spPr>
              <a:xfrm>
                <a:off x="2948161" y="897407"/>
                <a:ext cx="3044381"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Δ</m:t>
                      </m:r>
                      <m:r>
                        <a:rPr lang="en-US" sz="3000" i="1">
                          <a:latin typeface="Cambria Math" panose="02040503050406030204" pitchFamily="18" charset="0"/>
                        </a:rPr>
                        <m:t>𝐺</m:t>
                      </m:r>
                      <m:r>
                        <a:rPr lang="en-US" sz="3000" i="1">
                          <a:latin typeface="Cambria Math" panose="02040503050406030204" pitchFamily="18" charset="0"/>
                        </a:rPr>
                        <m:t>=</m:t>
                      </m:r>
                      <m:r>
                        <m:rPr>
                          <m:sty m:val="p"/>
                        </m:rPr>
                        <a:rPr lang="en-US" sz="3000">
                          <a:latin typeface="Cambria Math" panose="02040503050406030204" pitchFamily="18" charset="0"/>
                        </a:rPr>
                        <m:t>Δ</m:t>
                      </m:r>
                      <m:r>
                        <a:rPr lang="en-US" sz="3000" i="1">
                          <a:latin typeface="Cambria Math" panose="02040503050406030204" pitchFamily="18" charset="0"/>
                        </a:rPr>
                        <m:t>𝐻</m:t>
                      </m:r>
                      <m:r>
                        <a:rPr lang="en-US" sz="3000" i="1">
                          <a:latin typeface="Cambria Math" panose="02040503050406030204" pitchFamily="18" charset="0"/>
                        </a:rPr>
                        <m:t>−</m:t>
                      </m:r>
                      <m:r>
                        <a:rPr lang="en-US" sz="3000" i="1">
                          <a:latin typeface="Cambria Math" panose="02040503050406030204" pitchFamily="18" charset="0"/>
                        </a:rPr>
                        <m:t>𝑇</m:t>
                      </m:r>
                      <m:r>
                        <m:rPr>
                          <m:sty m:val="p"/>
                        </m:rPr>
                        <a:rPr lang="en-US" sz="3000">
                          <a:latin typeface="Cambria Math" panose="02040503050406030204" pitchFamily="18" charset="0"/>
                        </a:rPr>
                        <m:t>Δ</m:t>
                      </m:r>
                      <m:r>
                        <a:rPr lang="en-US" sz="3000" i="1">
                          <a:latin typeface="Cambria Math" panose="02040503050406030204" pitchFamily="18" charset="0"/>
                        </a:rPr>
                        <m:t>𝑆</m:t>
                      </m:r>
                    </m:oMath>
                  </m:oMathPara>
                </a14:m>
                <a:endParaRPr lang="en-TW" sz="1050" dirty="0"/>
              </a:p>
            </p:txBody>
          </p:sp>
        </mc:Choice>
        <mc:Fallback>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2948161" y="897407"/>
                <a:ext cx="3044381" cy="461665"/>
              </a:xfrm>
              <a:prstGeom prst="rect">
                <a:avLst/>
              </a:prstGeom>
              <a:blipFill>
                <a:blip r:embed="rId2"/>
                <a:stretch>
                  <a:fillRect b="-52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nvGraphicFramePr>
        <p:xfrm>
          <a:off x="2097743" y="1465341"/>
          <a:ext cx="5506173" cy="1552650"/>
        </p:xfrm>
        <a:graphic>
          <a:graphicData uri="http://schemas.openxmlformats.org/drawingml/2006/table">
            <a:tbl>
              <a:tblPr/>
              <a:tblGrid>
                <a:gridCol w="1154372">
                  <a:extLst>
                    <a:ext uri="{9D8B030D-6E8A-4147-A177-3AD203B41FA5}">
                      <a16:colId xmlns:a16="http://schemas.microsoft.com/office/drawing/2014/main" val="1279830210"/>
                    </a:ext>
                  </a:extLst>
                </a:gridCol>
                <a:gridCol w="1383415">
                  <a:extLst>
                    <a:ext uri="{9D8B030D-6E8A-4147-A177-3AD203B41FA5}">
                      <a16:colId xmlns:a16="http://schemas.microsoft.com/office/drawing/2014/main" val="1547810821"/>
                    </a:ext>
                  </a:extLst>
                </a:gridCol>
                <a:gridCol w="1300959">
                  <a:extLst>
                    <a:ext uri="{9D8B030D-6E8A-4147-A177-3AD203B41FA5}">
                      <a16:colId xmlns:a16="http://schemas.microsoft.com/office/drawing/2014/main" val="515107550"/>
                    </a:ext>
                  </a:extLst>
                </a:gridCol>
                <a:gridCol w="1667427">
                  <a:extLst>
                    <a:ext uri="{9D8B030D-6E8A-4147-A177-3AD203B41FA5}">
                      <a16:colId xmlns:a16="http://schemas.microsoft.com/office/drawing/2014/main" val="3258769583"/>
                    </a:ext>
                  </a:extLst>
                </a:gridCol>
              </a:tblGrid>
              <a:tr h="310530">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G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H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a:solidFill>
                            <a:srgbClr val="666666"/>
                          </a:solidFill>
                          <a:effectLst/>
                          <a:latin typeface="Droid Serif"/>
                        </a:rPr>
                        <a:t>Sign of </a:t>
                      </a:r>
                      <a:r>
                        <a:rPr lang="el-GR" sz="1200" b="0" i="0" u="none" strike="noStrike">
                          <a:solidFill>
                            <a:srgbClr val="666666"/>
                          </a:solidFill>
                          <a:effectLst/>
                          <a:latin typeface="Droid Serif"/>
                        </a:rPr>
                        <a:t>Δ</a:t>
                      </a:r>
                      <a:r>
                        <a:rPr lang="en-US" sz="1200" b="0" i="0" u="none" strike="noStrike">
                          <a:solidFill>
                            <a:srgbClr val="666666"/>
                          </a:solidFill>
                          <a:effectLst/>
                          <a:latin typeface="Droid Serif"/>
                        </a:rPr>
                        <a:t>S    </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200" b="0" i="0" u="none" strike="noStrike" dirty="0">
                          <a:solidFill>
                            <a:srgbClr val="666666"/>
                          </a:solidFill>
                          <a:effectLst/>
                          <a:latin typeface="Droid Serif"/>
                        </a:rPr>
                        <a:t>Process Type</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Cold</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Either way</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Spontaneous when Hot</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310530">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Positive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666666"/>
                          </a:solidFill>
                          <a:effectLst/>
                          <a:latin typeface="Droid Serif"/>
                        </a:rPr>
                        <a:t>Negative</a:t>
                      </a:r>
                      <a:endParaRPr lang="en-US" sz="2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666666"/>
                          </a:solidFill>
                          <a:effectLst/>
                          <a:latin typeface="Droid Serif"/>
                        </a:rPr>
                        <a:t>Non-Spontaneous</a:t>
                      </a:r>
                      <a:endParaRPr lang="en-US" sz="2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25648" y="1999291"/>
            <a:ext cx="1760418" cy="415498"/>
          </a:xfrm>
          <a:prstGeom prst="rect">
            <a:avLst/>
          </a:prstGeom>
          <a:noFill/>
        </p:spPr>
        <p:txBody>
          <a:bodyPr wrap="none" rtlCol="0">
            <a:spAutoFit/>
          </a:bodyPr>
          <a:lstStyle/>
          <a:p>
            <a:r>
              <a:rPr lang="en-TW" sz="1050" dirty="0"/>
              <a:t>Spontaenous =</a:t>
            </a:r>
          </a:p>
          <a:p>
            <a:r>
              <a:rPr lang="en-TW" sz="1050"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nvGraphicFramePr>
        <p:xfrm>
          <a:off x="2105179" y="3141194"/>
          <a:ext cx="5498738" cy="1663519"/>
        </p:xfrm>
        <a:graphic>
          <a:graphicData uri="http://schemas.openxmlformats.org/drawingml/2006/table">
            <a:tbl>
              <a:tblPr/>
              <a:tblGrid>
                <a:gridCol w="1006424">
                  <a:extLst>
                    <a:ext uri="{9D8B030D-6E8A-4147-A177-3AD203B41FA5}">
                      <a16:colId xmlns:a16="http://schemas.microsoft.com/office/drawing/2014/main" val="3336157565"/>
                    </a:ext>
                  </a:extLst>
                </a:gridCol>
                <a:gridCol w="1152814">
                  <a:extLst>
                    <a:ext uri="{9D8B030D-6E8A-4147-A177-3AD203B41FA5}">
                      <a16:colId xmlns:a16="http://schemas.microsoft.com/office/drawing/2014/main" val="2625716032"/>
                    </a:ext>
                  </a:extLst>
                </a:gridCol>
                <a:gridCol w="1107067">
                  <a:extLst>
                    <a:ext uri="{9D8B030D-6E8A-4147-A177-3AD203B41FA5}">
                      <a16:colId xmlns:a16="http://schemas.microsoft.com/office/drawing/2014/main" val="4124891211"/>
                    </a:ext>
                  </a:extLst>
                </a:gridCol>
                <a:gridCol w="2232433">
                  <a:extLst>
                    <a:ext uri="{9D8B030D-6E8A-4147-A177-3AD203B41FA5}">
                      <a16:colId xmlns:a16="http://schemas.microsoft.com/office/drawing/2014/main" val="3132745322"/>
                    </a:ext>
                  </a:extLst>
                </a:gridCol>
              </a:tblGrid>
              <a:tr h="332704">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H</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S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Sign of </a:t>
                      </a:r>
                      <a:r>
                        <a:rPr lang="el-GR" sz="800" b="0" i="0" u="none" strike="noStrike">
                          <a:solidFill>
                            <a:srgbClr val="666666"/>
                          </a:solidFill>
                          <a:effectLst/>
                          <a:latin typeface="Droid Serif"/>
                        </a:rPr>
                        <a:t>Δ</a:t>
                      </a:r>
                      <a:r>
                        <a:rPr lang="en-US" sz="800" b="0" i="0" u="none" strike="noStrike">
                          <a:solidFill>
                            <a:srgbClr val="666666"/>
                          </a:solidFill>
                          <a:effectLst/>
                          <a:latin typeface="Droid Serif"/>
                        </a:rPr>
                        <a:t>G    </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800" b="0" i="0" u="none" strike="noStrike">
                          <a:solidFill>
                            <a:srgbClr val="666666"/>
                          </a:solidFill>
                          <a:effectLst/>
                          <a:latin typeface="Droid Serif"/>
                        </a:rPr>
                        <a:t>Universal Gates</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=0,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=0</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a:solidFill>
                            <a:srgbClr val="666666"/>
                          </a:solidFill>
                          <a:effectLst/>
                          <a:latin typeface="Droid Serif"/>
                        </a:rPr>
                        <a:t>A or Not B</a:t>
                      </a:r>
                      <a:r>
                        <a:rPr lang="en-US" sz="800" b="0" i="0" u="none" strike="noStrike">
                          <a:solidFill>
                            <a:srgbClr val="666666"/>
                          </a:solidFill>
                          <a:effectLst/>
                          <a:latin typeface="Droid Serif"/>
                        </a:rPr>
                        <a:t>=1, </a:t>
                      </a:r>
                      <a:r>
                        <a:rPr lang="en-US" sz="800" b="1" i="1" u="none" strike="noStrike">
                          <a:solidFill>
                            <a:srgbClr val="666666"/>
                          </a:solidFill>
                          <a:effectLst/>
                          <a:latin typeface="Droid Serif"/>
                        </a:rPr>
                        <a:t>A and Not B</a:t>
                      </a:r>
                      <a:r>
                        <a:rPr lang="en-US" sz="800" b="0" i="0" u="none" strike="noStrike">
                          <a:solidFill>
                            <a:srgbClr val="666666"/>
                          </a:solidFill>
                          <a:effectLst/>
                          <a:latin typeface="Droid Serif"/>
                        </a:rPr>
                        <a:t>=1</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332704">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800" b="0" i="0" u="none" strike="noStrike">
                          <a:solidFill>
                            <a:srgbClr val="666666"/>
                          </a:solidFill>
                          <a:effectLst/>
                          <a:latin typeface="Droid Serif"/>
                        </a:rPr>
                        <a:t>?</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800" b="1" i="1" u="none" strike="noStrike" dirty="0">
                          <a:solidFill>
                            <a:srgbClr val="666666"/>
                          </a:solidFill>
                          <a:effectLst/>
                          <a:latin typeface="Droid Serif"/>
                        </a:rPr>
                        <a:t>A or Not B</a:t>
                      </a:r>
                      <a:r>
                        <a:rPr lang="en-US" sz="800" b="0" i="0" u="none" strike="noStrike" dirty="0">
                          <a:solidFill>
                            <a:srgbClr val="666666"/>
                          </a:solidFill>
                          <a:effectLst/>
                          <a:latin typeface="Droid Serif"/>
                        </a:rPr>
                        <a:t>=1, </a:t>
                      </a:r>
                      <a:r>
                        <a:rPr lang="en-US" sz="800" b="1" i="1" u="none" strike="noStrike" dirty="0">
                          <a:solidFill>
                            <a:srgbClr val="666666"/>
                          </a:solidFill>
                          <a:effectLst/>
                          <a:latin typeface="Droid Serif"/>
                        </a:rPr>
                        <a:t>A and Not B</a:t>
                      </a:r>
                      <a:r>
                        <a:rPr lang="en-US" sz="800" b="0" i="0" u="none" strike="noStrike" dirty="0">
                          <a:solidFill>
                            <a:srgbClr val="666666"/>
                          </a:solidFill>
                          <a:effectLst/>
                          <a:latin typeface="Droid Serif"/>
                        </a:rPr>
                        <a:t>=0</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97782" y="3315081"/>
            <a:ext cx="1645002" cy="1061829"/>
          </a:xfrm>
          <a:prstGeom prst="rect">
            <a:avLst/>
          </a:prstGeom>
          <a:noFill/>
        </p:spPr>
        <p:txBody>
          <a:bodyPr wrap="none" rtlCol="0">
            <a:spAutoFit/>
          </a:bodyPr>
          <a:lstStyle/>
          <a:p>
            <a:r>
              <a:rPr lang="en-TW" sz="1050" dirty="0"/>
              <a:t>Turning +/- into 1/0, </a:t>
            </a:r>
          </a:p>
          <a:p>
            <a:r>
              <a:rPr lang="en-TW" sz="1050" dirty="0"/>
              <a:t>we get a Truth Table,</a:t>
            </a:r>
          </a:p>
          <a:p>
            <a:r>
              <a:rPr lang="en-US" sz="1050" dirty="0"/>
              <a:t>W</a:t>
            </a:r>
            <a:r>
              <a:rPr lang="en-TW" sz="1050" dirty="0"/>
              <a:t>here </a:t>
            </a:r>
          </a:p>
          <a:p>
            <a:r>
              <a:rPr lang="en-TW" sz="1050" dirty="0"/>
              <a:t>the first two columns are</a:t>
            </a:r>
          </a:p>
          <a:p>
            <a:r>
              <a:rPr lang="en-US" sz="1050" dirty="0"/>
              <a:t>I</a:t>
            </a:r>
            <a:r>
              <a:rPr lang="en-TW" sz="1050" dirty="0"/>
              <a:t>nputs, </a:t>
            </a:r>
          </a:p>
          <a:p>
            <a:r>
              <a:rPr lang="en-TW" sz="1050" dirty="0"/>
              <a:t>the third is the output</a:t>
            </a:r>
          </a:p>
        </p:txBody>
      </p:sp>
    </p:spTree>
    <p:extLst>
      <p:ext uri="{BB962C8B-B14F-4D97-AF65-F5344CB8AC3E}">
        <p14:creationId xmlns:p14="http://schemas.microsoft.com/office/powerpoint/2010/main" val="2489271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2181" y="246828"/>
            <a:ext cx="6099747" cy="646331"/>
          </a:xfrm>
          <a:prstGeom prst="rect">
            <a:avLst/>
          </a:prstGeom>
          <a:noFill/>
        </p:spPr>
        <p:txBody>
          <a:bodyPr wrap="none" rtlCol="0">
            <a:spAutoFit/>
          </a:bodyPr>
          <a:lstStyle/>
          <a:p>
            <a:pPr algn="ctr" defTabSz="914378">
              <a:defRPr/>
            </a:pPr>
            <a:r>
              <a:rPr lang="en-US" sz="36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660582" y="4804712"/>
            <a:ext cx="342535" cy="267501"/>
          </a:xfrm>
        </p:spPr>
        <p:txBody>
          <a:bodyPr/>
          <a:lstStyle/>
          <a:p>
            <a:fld id="{523C812B-A187-0945-BAC5-7895DB419EB9}" type="slidenum">
              <a:rPr lang="en-US" smtClean="0">
                <a:solidFill>
                  <a:prstClr val="black">
                    <a:tint val="75000"/>
                  </a:prstClr>
                </a:solidFill>
              </a:rPr>
              <a:pPr/>
              <a:t>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480989" y="1130056"/>
            <a:ext cx="8182048" cy="1323439"/>
          </a:xfrm>
          <a:prstGeom prst="rect">
            <a:avLst/>
          </a:prstGeom>
          <a:solidFill>
            <a:schemeClr val="lt1"/>
          </a:solidFill>
        </p:spPr>
        <p:txBody>
          <a:bodyPr wrap="none" rtlCol="0">
            <a:spAutoFit/>
          </a:bodyPr>
          <a:lstStyle/>
          <a:p>
            <a:pPr algn="ctr"/>
            <a:r>
              <a:rPr lang="en-US" sz="2000" dirty="0"/>
              <a:t> There are total of </a:t>
            </a:r>
            <a:r>
              <a:rPr lang="en-US" sz="2000" i="1" dirty="0">
                <a:solidFill>
                  <a:srgbClr val="FF0000"/>
                </a:solidFill>
              </a:rPr>
              <a:t>16</a:t>
            </a:r>
            <a:r>
              <a:rPr lang="en-US" sz="2000" dirty="0"/>
              <a:t> possible 2 input 1 output Logical Functions.</a:t>
            </a:r>
          </a:p>
          <a:p>
            <a:pPr algn="ctr"/>
            <a:endParaRPr lang="en-US" sz="2000" dirty="0"/>
          </a:p>
          <a:p>
            <a:pPr algn="ctr"/>
            <a:r>
              <a:rPr lang="en-US" sz="2000" dirty="0"/>
              <a:t>Other than XOR, XNOR, A, B, ~A, ~B, 0, and 1, all remaining ones are</a:t>
            </a:r>
          </a:p>
          <a:p>
            <a:pPr algn="ctr"/>
            <a:r>
              <a:rPr lang="en-US" sz="2000"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1988211" y="2505853"/>
          <a:ext cx="5167578" cy="2092523"/>
        </p:xfrm>
        <a:graphic>
          <a:graphicData uri="http://schemas.openxmlformats.org/drawingml/2006/table">
            <a:tbl>
              <a:tblPr/>
              <a:tblGrid>
                <a:gridCol w="369297">
                  <a:extLst>
                    <a:ext uri="{9D8B030D-6E8A-4147-A177-3AD203B41FA5}">
                      <a16:colId xmlns:a16="http://schemas.microsoft.com/office/drawing/2014/main" val="1719949047"/>
                    </a:ext>
                  </a:extLst>
                </a:gridCol>
                <a:gridCol w="412238">
                  <a:extLst>
                    <a:ext uri="{9D8B030D-6E8A-4147-A177-3AD203B41FA5}">
                      <a16:colId xmlns:a16="http://schemas.microsoft.com/office/drawing/2014/main" val="210217079"/>
                    </a:ext>
                  </a:extLst>
                </a:gridCol>
                <a:gridCol w="807300">
                  <a:extLst>
                    <a:ext uri="{9D8B030D-6E8A-4147-A177-3AD203B41FA5}">
                      <a16:colId xmlns:a16="http://schemas.microsoft.com/office/drawing/2014/main" val="3058161488"/>
                    </a:ext>
                  </a:extLst>
                </a:gridCol>
                <a:gridCol w="738593">
                  <a:extLst>
                    <a:ext uri="{9D8B030D-6E8A-4147-A177-3AD203B41FA5}">
                      <a16:colId xmlns:a16="http://schemas.microsoft.com/office/drawing/2014/main" val="2869884615"/>
                    </a:ext>
                  </a:extLst>
                </a:gridCol>
                <a:gridCol w="764358">
                  <a:extLst>
                    <a:ext uri="{9D8B030D-6E8A-4147-A177-3AD203B41FA5}">
                      <a16:colId xmlns:a16="http://schemas.microsoft.com/office/drawing/2014/main" val="1440395238"/>
                    </a:ext>
                  </a:extLst>
                </a:gridCol>
                <a:gridCol w="738593">
                  <a:extLst>
                    <a:ext uri="{9D8B030D-6E8A-4147-A177-3AD203B41FA5}">
                      <a16:colId xmlns:a16="http://schemas.microsoft.com/office/drawing/2014/main" val="1128812500"/>
                    </a:ext>
                  </a:extLst>
                </a:gridCol>
                <a:gridCol w="678476">
                  <a:extLst>
                    <a:ext uri="{9D8B030D-6E8A-4147-A177-3AD203B41FA5}">
                      <a16:colId xmlns:a16="http://schemas.microsoft.com/office/drawing/2014/main" val="1804128481"/>
                    </a:ext>
                  </a:extLst>
                </a:gridCol>
                <a:gridCol w="658723">
                  <a:extLst>
                    <a:ext uri="{9D8B030D-6E8A-4147-A177-3AD203B41FA5}">
                      <a16:colId xmlns:a16="http://schemas.microsoft.com/office/drawing/2014/main" val="565161167"/>
                    </a:ext>
                  </a:extLst>
                </a:gridCol>
              </a:tblGrid>
              <a:tr h="340035">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and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700" b="0" i="0" u="none" strike="noStrike" dirty="0">
                          <a:solidFill>
                            <a:srgbClr val="000000"/>
                          </a:solidFill>
                          <a:effectLst/>
                          <a:latin typeface="Arial" panose="020B0604020202020204" pitchFamily="34" charset="0"/>
                        </a:rPr>
                        <a:t>A and Not(B)</a:t>
                      </a:r>
                      <a:endParaRPr lang="en-US"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B and Not(A)</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A or Not(B)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700" b="0" i="0" u="none" strike="noStrike">
                          <a:solidFill>
                            <a:srgbClr val="000000"/>
                          </a:solidFill>
                          <a:effectLst/>
                          <a:latin typeface="Arial" panose="020B0604020202020204" pitchFamily="34" charset="0"/>
                        </a:rPr>
                        <a:t>Not(A) or B</a:t>
                      </a:r>
                      <a:endParaRPr lang="en-US"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438122">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1</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0</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a:solidFill>
                            <a:srgbClr val="000000"/>
                          </a:solidFill>
                          <a:effectLst/>
                          <a:latin typeface="Arial" panose="020B0604020202020204" pitchFamily="34" charset="0"/>
                        </a:rPr>
                        <a:t>0</a:t>
                      </a:r>
                      <a:endParaRPr lang="en-TW" sz="110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100" b="0" i="0" u="none" strike="noStrike" dirty="0">
                          <a:solidFill>
                            <a:srgbClr val="000000"/>
                          </a:solidFill>
                          <a:effectLst/>
                          <a:latin typeface="Arial" panose="020B0604020202020204" pitchFamily="34" charset="0"/>
                        </a:rPr>
                        <a:t>1</a:t>
                      </a:r>
                      <a:endParaRPr lang="en-TW" sz="1100" dirty="0">
                        <a:effectLst/>
                      </a:endParaRPr>
                    </a:p>
                  </a:txBody>
                  <a:tcPr marL="47625" marR="47625" marT="47625" marB="476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3433572" y="4732601"/>
            <a:ext cx="3671198" cy="253916"/>
          </a:xfrm>
          <a:prstGeom prst="rect">
            <a:avLst/>
          </a:prstGeom>
          <a:noFill/>
        </p:spPr>
        <p:txBody>
          <a:bodyPr wrap="none" rtlCol="0">
            <a:spAutoFit/>
          </a:bodyPr>
          <a:lstStyle/>
          <a:p>
            <a:r>
              <a:rPr lang="en-TW" sz="1050" dirty="0"/>
              <a:t>These four gates are representable by Gibb’s Free Energy</a:t>
            </a:r>
          </a:p>
        </p:txBody>
      </p:sp>
    </p:spTree>
    <p:extLst>
      <p:ext uri="{BB962C8B-B14F-4D97-AF65-F5344CB8AC3E}">
        <p14:creationId xmlns:p14="http://schemas.microsoft.com/office/powerpoint/2010/main" val="16485828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12614</TotalTime>
  <Words>3683</Words>
  <Application>Microsoft Macintosh PowerPoint</Application>
  <PresentationFormat>On-screen Show (16:9)</PresentationFormat>
  <Paragraphs>587</Paragraphs>
  <Slides>67</Slides>
  <Notes>33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Droid Serif</vt:lpstr>
      <vt:lpstr>Hei</vt:lpstr>
      <vt:lpstr>LiHei Pro</vt:lpstr>
      <vt:lpstr>Open Sans</vt:lpstr>
      <vt:lpstr>Arial</vt:lpstr>
      <vt:lpstr>Britannic Bold</vt:lpstr>
      <vt:lpstr>Calibri</vt:lpstr>
      <vt:lpstr>Cambria Math</vt:lpstr>
      <vt:lpstr>Comic Sans MS</vt:lpstr>
      <vt:lpstr>Courier New</vt:lpstr>
      <vt:lpstr>Times New Roman</vt:lpstr>
      <vt:lpstr>Wingdings</vt:lpstr>
      <vt:lpstr>Simple Light</vt:lpstr>
      <vt:lpstr>超越学科界限的认知基础 Transdisciplinary Cognitive Foundation  Final Presentation Week 15</vt:lpstr>
      <vt:lpstr>PowerPoint Presentation</vt:lpstr>
      <vt:lpstr>Abstraction</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Universality in Textbook</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An issue in Name Space Management</vt:lpstr>
      <vt:lpstr>All System can be approximated as Partially Ordered Set</vt:lpstr>
      <vt:lpstr>All meaningful expressions can be modeled as Pω</vt:lpstr>
      <vt:lpstr>Lattice represents a Universal Data Type</vt:lpstr>
      <vt:lpstr>Color code and rearrange the “Balanced Index”</vt:lpstr>
      <vt:lpstr>Color code and rearrange the “Balanced Index”</vt:lpstr>
      <vt:lpstr>Memory management (naive)</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Management and Cognitive Foundation</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1815</cp:revision>
  <dcterms:modified xsi:type="dcterms:W3CDTF">2020-12-21T11:19:50Z</dcterms:modified>
</cp:coreProperties>
</file>